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6" r:id="rId3"/>
    <p:sldId id="262" r:id="rId4"/>
    <p:sldId id="289" r:id="rId5"/>
    <p:sldId id="284" r:id="rId6"/>
    <p:sldId id="286" r:id="rId7"/>
    <p:sldId id="287" r:id="rId8"/>
    <p:sldId id="264" r:id="rId9"/>
    <p:sldId id="285" r:id="rId10"/>
    <p:sldId id="293" r:id="rId11"/>
    <p:sldId id="294"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305" autoAdjust="0"/>
  </p:normalViewPr>
  <p:slideViewPr>
    <p:cSldViewPr snapToGrid="0">
      <p:cViewPr varScale="1">
        <p:scale>
          <a:sx n="65" d="100"/>
          <a:sy n="65" d="100"/>
        </p:scale>
        <p:origin x="-1600" y="-104"/>
      </p:cViewPr>
      <p:guideLst>
        <p:guide orient="horz" pos="2160"/>
        <p:guide pos="3840"/>
      </p:guideLst>
    </p:cSldViewPr>
  </p:slideViewPr>
  <p:notesTextViewPr>
    <p:cViewPr>
      <p:scale>
        <a:sx n="1" d="1"/>
        <a:sy n="1" d="1"/>
      </p:scale>
      <p:origin x="0" y="0"/>
    </p:cViewPr>
  </p:notesTextViewPr>
  <p:sorterViewPr>
    <p:cViewPr>
      <p:scale>
        <a:sx n="100" d="100"/>
        <a:sy n="100" d="100"/>
      </p:scale>
      <p:origin x="0" y="-16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4DCA6-B4A7-4964-843C-94EFA8657331}" type="datetimeFigureOut">
              <a:rPr lang="en-US" smtClean="0"/>
              <a:pPr/>
              <a:t>4/2/15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B00B5-C8A8-4744-B2A5-6D65C3971253}" type="slidenum">
              <a:rPr lang="en-US" smtClean="0"/>
              <a:pPr/>
              <a:t>‹#›</a:t>
            </a:fld>
            <a:endParaRPr lang="en-US"/>
          </a:p>
        </p:txBody>
      </p:sp>
    </p:spTree>
    <p:extLst>
      <p:ext uri="{BB962C8B-B14F-4D97-AF65-F5344CB8AC3E}">
        <p14:creationId xmlns:p14="http://schemas.microsoft.com/office/powerpoint/2010/main" val="41879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p>
          <a:p>
            <a:r>
              <a:rPr lang="en-US" i="0" dirty="0" smtClean="0"/>
              <a:t>This lesson is designed to help students gain an in-depth</a:t>
            </a:r>
            <a:r>
              <a:rPr lang="en-US" i="0" baseline="0" dirty="0" smtClean="0"/>
              <a:t> understanding of the </a:t>
            </a:r>
            <a:r>
              <a:rPr lang="en-US" i="0" dirty="0" smtClean="0"/>
              <a:t>word </a:t>
            </a:r>
            <a:r>
              <a:rPr lang="en-US" i="1" dirty="0" smtClean="0"/>
              <a:t>compare</a:t>
            </a:r>
            <a:r>
              <a:rPr lang="en-US" i="0" dirty="0" smtClean="0"/>
              <a:t>. It </a:t>
            </a:r>
            <a:r>
              <a:rPr lang="en-US" i="0" baseline="0" dirty="0" smtClean="0"/>
              <a:t>includes many opportunities for them to compare items in pieces of art. Students will also read sample sentences that contain the word </a:t>
            </a:r>
            <a:r>
              <a:rPr lang="en-US" i="1" baseline="0" dirty="0" smtClean="0"/>
              <a:t>compare</a:t>
            </a:r>
            <a:r>
              <a:rPr lang="en-US" i="0" baseline="0" dirty="0" smtClean="0"/>
              <a:t> to arrive at their own definitions of it.</a:t>
            </a:r>
            <a:endParaRPr lang="en-US" sz="120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Throughou</a:t>
            </a:r>
            <a:r>
              <a:rPr lang="en-US" sz="1200" baseline="0" dirty="0" smtClean="0"/>
              <a:t>t the lesson, r</a:t>
            </a:r>
            <a:r>
              <a:rPr lang="en-US" sz="1200" dirty="0" smtClean="0"/>
              <a:t>ead the text in the speech bubbles to students or let students read it independently.</a:t>
            </a:r>
            <a:r>
              <a:rPr lang="en-US" sz="1200" baseline="0" dirty="0" smtClean="0"/>
              <a:t> </a:t>
            </a:r>
            <a:r>
              <a:rPr lang="en-US" dirty="0" smtClean="0"/>
              <a:t>Use the text and the images to make the lesson interactive.</a:t>
            </a:r>
          </a:p>
        </p:txBody>
      </p:sp>
      <p:sp>
        <p:nvSpPr>
          <p:cNvPr id="4" name="Slide Number Placeholder 3"/>
          <p:cNvSpPr>
            <a:spLocks noGrp="1"/>
          </p:cNvSpPr>
          <p:nvPr>
            <p:ph type="sldNum" sz="quarter" idx="10"/>
          </p:nvPr>
        </p:nvSpPr>
        <p:spPr/>
        <p:txBody>
          <a:bodyPr/>
          <a:lstStyle/>
          <a:p>
            <a:fld id="{1515AD2C-1A76-4644-84A5-1147D8B6D0A0}" type="slidenum">
              <a:rPr lang="en-US" smtClean="0"/>
              <a:pPr/>
              <a:t>1</a:t>
            </a:fld>
            <a:endParaRPr lang="en-US"/>
          </a:p>
        </p:txBody>
      </p:sp>
    </p:spTree>
    <p:extLst>
      <p:ext uri="{BB962C8B-B14F-4D97-AF65-F5344CB8AC3E}">
        <p14:creationId xmlns:p14="http://schemas.microsoft.com/office/powerpoint/2010/main" val="413562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students work individually or with partners to compare two things in this picture. They may</a:t>
            </a:r>
            <a:r>
              <a:rPr lang="en-US" baseline="0" dirty="0" smtClean="0"/>
              <a:t> </a:t>
            </a:r>
            <a:r>
              <a:rPr lang="en-US" dirty="0" smtClean="0"/>
              <a:t>compare the two dogs, a dog and a human, the two men,</a:t>
            </a:r>
            <a:r>
              <a:rPr lang="en-US" baseline="0" dirty="0" smtClean="0"/>
              <a:t> or even something living, such as the man standing, and something non-living, such as the wastebasket. Students may simply share their comparisons verbally or capture them in Venn diagrams.</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10</a:t>
            </a:fld>
            <a:endParaRPr lang="en-US"/>
          </a:p>
        </p:txBody>
      </p:sp>
    </p:spTree>
    <p:extLst>
      <p:ext uri="{BB962C8B-B14F-4D97-AF65-F5344CB8AC3E}">
        <p14:creationId xmlns:p14="http://schemas.microsoft.com/office/powerpoint/2010/main" val="386181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students summarize their new understandings of the word </a:t>
            </a:r>
            <a:r>
              <a:rPr lang="en-US" i="1" dirty="0" smtClean="0"/>
              <a:t>compare. </a:t>
            </a:r>
            <a:endParaRPr lang="en-US" dirty="0"/>
          </a:p>
        </p:txBody>
      </p:sp>
      <p:sp>
        <p:nvSpPr>
          <p:cNvPr id="4" name="Slide Number Placeholder 3"/>
          <p:cNvSpPr>
            <a:spLocks noGrp="1"/>
          </p:cNvSpPr>
          <p:nvPr>
            <p:ph type="sldNum" sz="quarter" idx="10"/>
          </p:nvPr>
        </p:nvSpPr>
        <p:spPr/>
        <p:txBody>
          <a:bodyPr/>
          <a:lstStyle/>
          <a:p>
            <a:fld id="{1515AD2C-1A76-4644-84A5-1147D8B6D0A0}" type="slidenum">
              <a:rPr lang="en-US" smtClean="0"/>
              <a:pPr/>
              <a:t>11</a:t>
            </a:fld>
            <a:endParaRPr lang="en-US"/>
          </a:p>
        </p:txBody>
      </p:sp>
    </p:spTree>
    <p:extLst>
      <p:ext uri="{BB962C8B-B14F-4D97-AF65-F5344CB8AC3E}">
        <p14:creationId xmlns:p14="http://schemas.microsoft.com/office/powerpoint/2010/main" val="425743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5AD2C-1A76-4644-84A5-1147D8B6D0A0}" type="slidenum">
              <a:rPr lang="en-US" smtClean="0"/>
              <a:pPr/>
              <a:t>12</a:t>
            </a:fld>
            <a:endParaRPr lang="en-US"/>
          </a:p>
        </p:txBody>
      </p:sp>
    </p:spTree>
    <p:extLst>
      <p:ext uri="{BB962C8B-B14F-4D97-AF65-F5344CB8AC3E}">
        <p14:creationId xmlns:p14="http://schemas.microsoft.com/office/powerpoint/2010/main" val="301904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CCSS alignments</a:t>
            </a:r>
            <a:r>
              <a:rPr lang="en-US" baseline="0" dirty="0" smtClean="0"/>
              <a:t> for </a:t>
            </a:r>
            <a:r>
              <a:rPr lang="en-US" baseline="0" smtClean="0"/>
              <a:t>this lesson</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13</a:t>
            </a:fld>
            <a:endParaRPr lang="en-US"/>
          </a:p>
        </p:txBody>
      </p:sp>
    </p:spTree>
    <p:extLst>
      <p:ext uri="{BB962C8B-B14F-4D97-AF65-F5344CB8AC3E}">
        <p14:creationId xmlns:p14="http://schemas.microsoft.com/office/powerpoint/2010/main" val="325235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a:t>
            </a:r>
            <a:r>
              <a:rPr lang="en-US" baseline="0" dirty="0" smtClean="0"/>
              <a:t> the lesson by inviting students to discuss with a partner what they notice about the two pieces of fruit in this image. After students have had time to talk, invite them to share their ideas with the class. Some students may notice that the word </a:t>
            </a:r>
            <a:r>
              <a:rPr lang="en-US" i="1" baseline="0" dirty="0" smtClean="0"/>
              <a:t>compare </a:t>
            </a:r>
            <a:r>
              <a:rPr lang="en-US" i="0" baseline="0" dirty="0" smtClean="0"/>
              <a:t>is written on the pieces of fruit, or they may actually compare characteristics of the two pieces of fruit. They may notice that someone is looking at the fruit. </a:t>
            </a:r>
            <a:r>
              <a:rPr lang="en-US" baseline="0" dirty="0" smtClean="0"/>
              <a:t>Explain to students that today they will be thinking deeply about the meaning of the word </a:t>
            </a:r>
            <a:r>
              <a:rPr lang="en-US" i="1" baseline="0" dirty="0" smtClean="0"/>
              <a:t>compare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2</a:t>
            </a:fld>
            <a:endParaRPr lang="en-US"/>
          </a:p>
        </p:txBody>
      </p:sp>
    </p:spTree>
    <p:extLst>
      <p:ext uri="{BB962C8B-B14F-4D97-AF65-F5344CB8AC3E}">
        <p14:creationId xmlns:p14="http://schemas.microsoft.com/office/powerpoint/2010/main" val="383363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to students that we learn new words best by seeing them in multiple contexts, as presented here.  Either read the sentences as a class or ask students to read them in pairs or independently. Ask them to think about the meaning of the word </a:t>
            </a:r>
            <a:r>
              <a:rPr lang="en-US" i="1" baseline="0" dirty="0" smtClean="0"/>
              <a:t>compare</a:t>
            </a:r>
            <a:r>
              <a:rPr lang="en-US" i="0" baseline="0" dirty="0" smtClean="0"/>
              <a:t> as they</a:t>
            </a:r>
            <a:r>
              <a:rPr lang="en-US" baseline="0" dirty="0" smtClean="0"/>
              <a:t> read. </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3</a:t>
            </a:fld>
            <a:endParaRPr lang="en-US"/>
          </a:p>
        </p:txBody>
      </p:sp>
    </p:spTree>
    <p:extLst>
      <p:ext uri="{BB962C8B-B14F-4D97-AF65-F5344CB8AC3E}">
        <p14:creationId xmlns:p14="http://schemas.microsoft.com/office/powerpoint/2010/main" val="390550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students to think about the word </a:t>
            </a:r>
            <a:r>
              <a:rPr lang="en-US" i="1" baseline="0" dirty="0" smtClean="0"/>
              <a:t>compare</a:t>
            </a:r>
            <a:r>
              <a:rPr lang="en-US" baseline="0" dirty="0" smtClean="0"/>
              <a:t> and use their thinking about the fruit image and the three sentences to formulate their own definition of </a:t>
            </a:r>
            <a:r>
              <a:rPr lang="en-US" i="1" baseline="0" dirty="0" smtClean="0"/>
              <a:t>compare</a:t>
            </a:r>
            <a:r>
              <a:rPr lang="en-US" baseline="0" dirty="0" smtClean="0"/>
              <a:t>. When they’re finished, have them share their definitions and then collaborate on class definition of the word. </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4</a:t>
            </a:fld>
            <a:endParaRPr lang="en-US"/>
          </a:p>
        </p:txBody>
      </p:sp>
    </p:spTree>
    <p:extLst>
      <p:ext uri="{BB962C8B-B14F-4D97-AF65-F5344CB8AC3E}">
        <p14:creationId xmlns:p14="http://schemas.microsoft.com/office/powerpoint/2010/main" val="402681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students this more formal definition of the word </a:t>
            </a:r>
            <a:r>
              <a:rPr lang="en-US" i="1" baseline="0" dirty="0" smtClean="0"/>
              <a:t>compare</a:t>
            </a:r>
            <a:r>
              <a:rPr lang="en-US" baseline="0" dirty="0" smtClean="0"/>
              <a:t>. Ask them to identify similarities and differences in this definition and theirs. Before moving onto the next part of this lesson, make sure students have a firm grasp of the meaning of </a:t>
            </a:r>
            <a:r>
              <a:rPr lang="en-US" i="1" baseline="0" dirty="0" smtClean="0"/>
              <a:t>compare</a:t>
            </a:r>
            <a:endParaRPr lang="en-US" i="1"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5</a:t>
            </a:fld>
            <a:endParaRPr lang="en-US"/>
          </a:p>
        </p:txBody>
      </p:sp>
    </p:spTree>
    <p:extLst>
      <p:ext uri="{BB962C8B-B14F-4D97-AF65-F5344CB8AC3E}">
        <p14:creationId xmlns:p14="http://schemas.microsoft.com/office/powerpoint/2010/main" val="199301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a:t>
            </a:r>
            <a:r>
              <a:rPr lang="en-US" baseline="0" dirty="0" smtClean="0"/>
              <a:t> of the following three slides invites comparisons. Present each image to students and encourage them to compare items in them. Make sure they offer examples of the ways the items are similar and different.</a:t>
            </a:r>
            <a:endParaRPr lang="en-US" dirty="0" smtClean="0"/>
          </a:p>
          <a:p>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6</a:t>
            </a:fld>
            <a:endParaRPr lang="en-US"/>
          </a:p>
        </p:txBody>
      </p:sp>
    </p:spTree>
    <p:extLst>
      <p:ext uri="{BB962C8B-B14F-4D97-AF65-F5344CB8AC3E}">
        <p14:creationId xmlns:p14="http://schemas.microsoft.com/office/powerpoint/2010/main" val="197150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students compare the beetles in this image. How is comparing</a:t>
            </a:r>
            <a:r>
              <a:rPr lang="en-US" baseline="0" dirty="0" smtClean="0"/>
              <a:t> an image with multiple items </a:t>
            </a:r>
            <a:r>
              <a:rPr lang="en-US" dirty="0" smtClean="0"/>
              <a:t>different from comparing an image with just two or three items? Students might notice that,</a:t>
            </a:r>
            <a:r>
              <a:rPr lang="en-US" baseline="0" dirty="0" smtClean="0"/>
              <a:t> in comparing an image with multiple items, they are more likely to use words such as </a:t>
            </a:r>
            <a:r>
              <a:rPr lang="en-US" i="1" baseline="0" dirty="0" smtClean="0"/>
              <a:t>all, some, most, </a:t>
            </a:r>
            <a:r>
              <a:rPr lang="en-US" i="0" baseline="0" dirty="0" smtClean="0"/>
              <a:t>or </a:t>
            </a:r>
            <a:r>
              <a:rPr lang="en-US" i="1" baseline="0" dirty="0" smtClean="0"/>
              <a:t>a few.</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7</a:t>
            </a:fld>
            <a:endParaRPr lang="en-US"/>
          </a:p>
        </p:txBody>
      </p:sp>
    </p:spTree>
    <p:extLst>
      <p:ext uri="{BB962C8B-B14F-4D97-AF65-F5344CB8AC3E}">
        <p14:creationId xmlns:p14="http://schemas.microsoft.com/office/powerpoint/2010/main" val="38860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a:t>
            </a:r>
            <a:r>
              <a:rPr lang="en-US" baseline="0" dirty="0" smtClean="0"/>
              <a:t> students look at this image and consider how it relates to the word </a:t>
            </a:r>
            <a:r>
              <a:rPr lang="en-US" i="1" baseline="0" dirty="0" smtClean="0"/>
              <a:t>compare. </a:t>
            </a:r>
            <a:r>
              <a:rPr lang="en-US" i="0" baseline="0" dirty="0" smtClean="0"/>
              <a:t>They should notice that, because there is only one pear shown, there isn’t really anything to compare in the image. If students mention that you could compare the pear to the cloth it is resting on, use it as a segue to the next image, which invites comparisons of items that are not similar.</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8</a:t>
            </a:fld>
            <a:endParaRPr lang="en-US"/>
          </a:p>
        </p:txBody>
      </p:sp>
    </p:spTree>
    <p:extLst>
      <p:ext uri="{BB962C8B-B14F-4D97-AF65-F5344CB8AC3E}">
        <p14:creationId xmlns:p14="http://schemas.microsoft.com/office/powerpoint/2010/main" val="394569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think about what makes some comparisons</a:t>
            </a:r>
            <a:r>
              <a:rPr lang="en-US" baseline="0" dirty="0" smtClean="0"/>
              <a:t> easier or harder. Let them compare the knife and the pear in this image. Depending on your grade-level, you may want to capture students’ responses on a Venn diagram.</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9</a:t>
            </a:fld>
            <a:endParaRPr lang="en-US"/>
          </a:p>
        </p:txBody>
      </p:sp>
    </p:spTree>
    <p:extLst>
      <p:ext uri="{BB962C8B-B14F-4D97-AF65-F5344CB8AC3E}">
        <p14:creationId xmlns:p14="http://schemas.microsoft.com/office/powerpoint/2010/main" val="427632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7624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139830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3489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61233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297892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DC3BC-BBFE-4083-8D51-8AE7A41EDB51}" type="datetimeFigureOut">
              <a:rPr lang="en-US" smtClean="0"/>
              <a:pPr/>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111025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DC3BC-BBFE-4083-8D51-8AE7A41EDB51}" type="datetimeFigureOut">
              <a:rPr lang="en-US" smtClean="0"/>
              <a:pPr/>
              <a:t>4/2/15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10107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DC3BC-BBFE-4083-8D51-8AE7A41EDB51}" type="datetimeFigureOut">
              <a:rPr lang="en-US" smtClean="0"/>
              <a:pPr/>
              <a:t>4/2/15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03045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DC3BC-BBFE-4083-8D51-8AE7A41EDB51}" type="datetimeFigureOut">
              <a:rPr lang="en-US" smtClean="0"/>
              <a:pPr/>
              <a:t>4/2/15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64354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DC3BC-BBFE-4083-8D51-8AE7A41EDB51}" type="datetimeFigureOut">
              <a:rPr lang="en-US" smtClean="0"/>
              <a:pPr/>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51670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DC3BC-BBFE-4083-8D51-8AE7A41EDB51}" type="datetimeFigureOut">
              <a:rPr lang="en-US" smtClean="0"/>
              <a:pPr/>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5114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DC3BC-BBFE-4083-8D51-8AE7A41EDB51}" type="datetimeFigureOut">
              <a:rPr lang="en-US" smtClean="0"/>
              <a:pPr/>
              <a:t>4/2/15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D8468-5916-41F5-82C7-E71613C7DB4C}" type="slidenum">
              <a:rPr lang="en-US" smtClean="0"/>
              <a:pPr/>
              <a:t>‹#›</a:t>
            </a:fld>
            <a:endParaRPr lang="en-US"/>
          </a:p>
        </p:txBody>
      </p:sp>
    </p:spTree>
    <p:extLst>
      <p:ext uri="{BB962C8B-B14F-4D97-AF65-F5344CB8AC3E}">
        <p14:creationId xmlns:p14="http://schemas.microsoft.com/office/powerpoint/2010/main" val="200231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www.scholastic.com/home/"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scholastic.com/home/" TargetMode="External"/><Relationship Id="rId5" Type="http://schemas.openxmlformats.org/officeDocument/2006/relationships/image" Target="../media/image3.jpeg"/><Relationship Id="rId6" Type="http://schemas.openxmlformats.org/officeDocument/2006/relationships/hyperlink" Target="http://literacyhead.com/" TargetMode="External"/><Relationship Id="rId7" Type="http://schemas.openxmlformats.org/officeDocument/2006/relationships/image" Target="../media/image5.png"/><Relationship Id="rId8" Type="http://schemas.openxmlformats.org/officeDocument/2006/relationships/hyperlink" Target="http://nathanielburkinsphotography.weebly.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scholastic.com/home/" TargetMode="External"/><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www.scholastic.com/home/"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NLjlxk8tG7r7NGoHEVkBhjDz-TI7atnUziAhghRdwq4/edit%23gid=0" TargetMode="External"/><Relationship Id="rId4" Type="http://schemas.openxmlformats.org/officeDocument/2006/relationships/hyperlink" Target="https://docs.google.com/spreadsheets/d/1p5evN9Z3Zil6UqYI1zXwjDAHL7n7XhQQlfJs7OU2rEg/edit%23gid=0" TargetMode="External"/><Relationship Id="rId5" Type="http://schemas.openxmlformats.org/officeDocument/2006/relationships/hyperlink" Target="https://docs.google.com/spreadsheets/d/1PyL27NbCKvGaasl1Wjqsf9LGITg20MA86mzkoAYYtuE/edit%23gid=0" TargetMode="External"/><Relationship Id="rId6" Type="http://schemas.openxmlformats.org/officeDocument/2006/relationships/image" Target="../media/image1.png"/><Relationship Id="rId7" Type="http://schemas.openxmlformats.org/officeDocument/2006/relationships/image" Target="../media/image2.jpeg"/><Relationship Id="rId8" Type="http://schemas.openxmlformats.org/officeDocument/2006/relationships/hyperlink" Target="http://www.scholastic.com/home/" TargetMode="External"/><Relationship Id="rId9"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scholastic.com/home/" TargetMode="External"/><Relationship Id="rId5" Type="http://schemas.openxmlformats.org/officeDocument/2006/relationships/image" Target="../media/image3.jpeg"/><Relationship Id="rId6" Type="http://schemas.openxmlformats.org/officeDocument/2006/relationships/hyperlink" Target="http://literacyhead.com/" TargetMode="External"/><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5.png"/><Relationship Id="rId7" Type="http://schemas.openxmlformats.org/officeDocument/2006/relationships/hyperlink" Target="https://www.etsy.com/listing/178600284/8x10-giclee-illustrated-print-of?ref=shop_home_active_10" TargetMode="External"/><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5.png"/><Relationship Id="rId7" Type="http://schemas.openxmlformats.org/officeDocument/2006/relationships/hyperlink" Target="https://www.etsy.com/shop/ArtistChristina?ref=l2-shop-header-avatar" TargetMode="External"/><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clairhartmann.com/" TargetMode="External"/><Relationship Id="rId4" Type="http://schemas.openxmlformats.org/officeDocument/2006/relationships/image" Target="../media/image8.png"/><Relationship Id="rId5" Type="http://schemas.openxmlformats.org/officeDocument/2006/relationships/hyperlink" Target="http://www.scholastic.com/home/" TargetMode="External"/><Relationship Id="rId6" Type="http://schemas.openxmlformats.org/officeDocument/2006/relationships/image" Target="../media/image3.jpeg"/><Relationship Id="rId7" Type="http://schemas.openxmlformats.org/officeDocument/2006/relationships/hyperlink" Target="http://literacyhead.com/" TargetMode="External"/><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5.png"/><Relationship Id="rId7" Type="http://schemas.openxmlformats.org/officeDocument/2006/relationships/hyperlink" Target="http://www.hallgroat.com/" TargetMode="External"/><Relationship Id="rId8"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2996481" y="1325455"/>
            <a:ext cx="6536099" cy="3257984"/>
          </a:xfrm>
          <a:prstGeom prst="wedgeEllipseCallout">
            <a:avLst>
              <a:gd name="adj1" fmla="val -58462"/>
              <a:gd name="adj2" fmla="val 8732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3759990" y="1671802"/>
            <a:ext cx="5214739" cy="2308324"/>
          </a:xfrm>
          <a:prstGeom prst="rect">
            <a:avLst/>
          </a:prstGeom>
          <a:noFill/>
        </p:spPr>
        <p:txBody>
          <a:bodyPr wrap="none" rtlCol="0">
            <a:spAutoFit/>
          </a:bodyPr>
          <a:lstStyle/>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Welcome!</a:t>
            </a:r>
          </a:p>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Today you are going to</a:t>
            </a:r>
          </a:p>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expand your vocabulary!</a:t>
            </a:r>
            <a:endParaRPr lang="en-US" sz="3600" dirty="0">
              <a:solidFill>
                <a:schemeClr val="tx1">
                  <a:lumMod val="50000"/>
                  <a:lumOff val="50000"/>
                </a:schemeClr>
              </a:solidFill>
              <a:latin typeface="Berlin Sans FB" panose="020E0602020502020306" pitchFamily="34" charset="0"/>
              <a:cs typeface="Aharoni" panose="02010803020104030203" pitchFamily="2" charset="-79"/>
            </a:endParaRPr>
          </a:p>
          <a:p>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Are you ready? </a:t>
            </a:r>
            <a:endParaRPr lang="en-US" sz="3600" dirty="0"/>
          </a:p>
        </p:txBody>
      </p:sp>
      <p:grpSp>
        <p:nvGrpSpPr>
          <p:cNvPr id="8" name="Group 7"/>
          <p:cNvGrpSpPr/>
          <p:nvPr/>
        </p:nvGrpSpPr>
        <p:grpSpPr>
          <a:xfrm>
            <a:off x="4180625" y="0"/>
            <a:ext cx="4255104" cy="1054526"/>
            <a:chOff x="4300215" y="57788"/>
            <a:chExt cx="4255104" cy="1054526"/>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215" y="57788"/>
              <a:ext cx="4255104" cy="1054526"/>
            </a:xfrm>
            <a:prstGeom prst="rect">
              <a:avLst/>
            </a:prstGeom>
          </p:spPr>
        </p:pic>
        <p:cxnSp>
          <p:nvCxnSpPr>
            <p:cNvPr id="13" name="Straight Connector 12"/>
            <p:cNvCxnSpPr/>
            <p:nvPr/>
          </p:nvCxnSpPr>
          <p:spPr>
            <a:xfrm>
              <a:off x="4300215" y="876364"/>
              <a:ext cx="42551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027323" y="5730390"/>
            <a:ext cx="4680087" cy="461665"/>
          </a:xfrm>
          <a:prstGeom prst="rect">
            <a:avLst/>
          </a:prstGeom>
          <a:noFill/>
        </p:spPr>
        <p:txBody>
          <a:bodyPr wrap="none" rtlCol="0">
            <a:spAutoFit/>
          </a:bodyPr>
          <a:lstStyle/>
          <a:p>
            <a:pPr algn="ctr"/>
            <a:r>
              <a:rPr lang="en-US" sz="2400" dirty="0" smtClean="0">
                <a:solidFill>
                  <a:schemeClr val="bg2">
                    <a:lumMod val="50000"/>
                  </a:schemeClr>
                </a:solidFill>
                <a:latin typeface="Berlin Sans FB" panose="020E0602020502020306" pitchFamily="34" charset="0"/>
              </a:rPr>
              <a:t>An Academic </a:t>
            </a:r>
            <a:r>
              <a:rPr lang="en-US" sz="2400" smtClean="0">
                <a:solidFill>
                  <a:schemeClr val="bg2">
                    <a:lumMod val="50000"/>
                  </a:schemeClr>
                </a:solidFill>
                <a:latin typeface="Berlin Sans FB" panose="020E0602020502020306" pitchFamily="34" charset="0"/>
              </a:rPr>
              <a:t>Vocabulary Lesson</a:t>
            </a:r>
            <a:endParaRPr lang="en-US" sz="2400" dirty="0">
              <a:solidFill>
                <a:schemeClr val="bg2">
                  <a:lumMod val="50000"/>
                </a:schemeClr>
              </a:solidFill>
              <a:latin typeface="Berlin Sans FB" panose="020E0602020502020306" pitchFamily="34" charset="0"/>
            </a:endParaRPr>
          </a:p>
        </p:txBody>
      </p:sp>
      <p:pic>
        <p:nvPicPr>
          <p:cNvPr id="14" name="Content Placeholder 3">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41494" t="91606" r="41451" b="839"/>
          <a:stretch/>
        </p:blipFill>
        <p:spPr>
          <a:xfrm>
            <a:off x="10287119" y="6176287"/>
            <a:ext cx="1766454" cy="547736"/>
          </a:xfrm>
          <a:prstGeom prst="rect">
            <a:avLst/>
          </a:prstGeom>
        </p:spPr>
      </p:pic>
    </p:spTree>
    <p:extLst>
      <p:ext uri="{BB962C8B-B14F-4D97-AF65-F5344CB8AC3E}">
        <p14:creationId xmlns:p14="http://schemas.microsoft.com/office/powerpoint/2010/main" val="9553473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989" t="24246" r="25241" b="15194"/>
          <a:stretch/>
        </p:blipFill>
        <p:spPr>
          <a:xfrm>
            <a:off x="4382814" y="1024758"/>
            <a:ext cx="6605752" cy="4430111"/>
          </a:xfrm>
          <a:prstGeom prst="rect">
            <a:avLst/>
          </a:prstGeom>
        </p:spPr>
      </p:pic>
      <p:pic>
        <p:nvPicPr>
          <p:cNvPr id="3" name="Content Placeholder 3">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6" name="TextBox 4"/>
          <p:cNvSpPr txBox="1">
            <a:spLocks noChangeArrowheads="1"/>
          </p:cNvSpPr>
          <p:nvPr/>
        </p:nvSpPr>
        <p:spPr bwMode="auto">
          <a:xfrm>
            <a:off x="4382814" y="5407572"/>
            <a:ext cx="2926699" cy="369332"/>
          </a:xfrm>
          <a:prstGeom prst="rect">
            <a:avLst/>
          </a:prstGeom>
          <a:noFill/>
          <a:ln w="9525">
            <a:noFill/>
            <a:miter lim="800000"/>
            <a:headEnd/>
            <a:tailEnd/>
          </a:ln>
        </p:spPr>
        <p:txBody>
          <a:bodyPr wrap="none">
            <a:spAutoFit/>
          </a:bodyPr>
          <a:lstStyle/>
          <a:p>
            <a:r>
              <a:rPr lang="en-US" i="1" dirty="0" smtClean="0">
                <a:hlinkClick r:id="rId8"/>
              </a:rPr>
              <a:t>Untitled </a:t>
            </a:r>
            <a:r>
              <a:rPr lang="en-US" dirty="0" smtClean="0">
                <a:hlinkClick r:id="rId8"/>
              </a:rPr>
              <a:t>by Nathaniel </a:t>
            </a:r>
            <a:r>
              <a:rPr lang="en-US" dirty="0" err="1" smtClean="0">
                <a:hlinkClick r:id="rId8"/>
              </a:rPr>
              <a:t>Burkins</a:t>
            </a:r>
            <a:endParaRPr lang="en-US" i="1" dirty="0"/>
          </a:p>
        </p:txBody>
      </p:sp>
      <p:sp>
        <p:nvSpPr>
          <p:cNvPr id="7" name="Oval Callout 6"/>
          <p:cNvSpPr/>
          <p:nvPr/>
        </p:nvSpPr>
        <p:spPr>
          <a:xfrm>
            <a:off x="362608" y="1182414"/>
            <a:ext cx="4174544" cy="3088454"/>
          </a:xfrm>
          <a:prstGeom prst="wedgeEllipseCallout">
            <a:avLst>
              <a:gd name="adj1" fmla="val 1316"/>
              <a:gd name="adj2" fmla="val 10745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8" name="TextBox 7"/>
          <p:cNvSpPr txBox="1"/>
          <p:nvPr/>
        </p:nvSpPr>
        <p:spPr>
          <a:xfrm>
            <a:off x="665471" y="1812043"/>
            <a:ext cx="3717343" cy="1569660"/>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Now it’s your </a:t>
            </a:r>
          </a:p>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turn. Compare two</a:t>
            </a:r>
          </a:p>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things in this picture.</a:t>
            </a:r>
          </a:p>
        </p:txBody>
      </p:sp>
    </p:spTree>
    <p:extLst>
      <p:ext uri="{BB962C8B-B14F-4D97-AF65-F5344CB8AC3E}">
        <p14:creationId xmlns:p14="http://schemas.microsoft.com/office/powerpoint/2010/main" val="168686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3040127" y="1080713"/>
            <a:ext cx="6536099" cy="4649677"/>
          </a:xfrm>
          <a:prstGeom prst="wedgeEllipseCallout">
            <a:avLst>
              <a:gd name="adj1" fmla="val -59668"/>
              <a:gd name="adj2" fmla="val 5125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lumMod val="50000"/>
                  </a:schemeClr>
                </a:solidFill>
                <a:latin typeface="Berlin Sans FB" panose="020E0602020502020306" pitchFamily="34" charset="0"/>
                <a:cs typeface="Aharoni" panose="02010803020104030203" pitchFamily="2" charset="-79"/>
              </a:rPr>
              <a:t> </a:t>
            </a: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3533804" y="1483030"/>
            <a:ext cx="5701451" cy="4524316"/>
          </a:xfrm>
          <a:prstGeom prst="rect">
            <a:avLst/>
          </a:prstGeom>
          <a:noFill/>
        </p:spPr>
        <p:txBody>
          <a:bodyPr wrap="none" rtlCol="0">
            <a:spAutoFit/>
          </a:bodyPr>
          <a:lstStyle/>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Now you know </a:t>
            </a:r>
          </a:p>
          <a:p>
            <a:pPr algn="ctr"/>
            <a:r>
              <a:rPr lang="en-US" sz="3600" dirty="0">
                <a:solidFill>
                  <a:schemeClr val="tx1">
                    <a:lumMod val="50000"/>
                    <a:lumOff val="50000"/>
                  </a:schemeClr>
                </a:solidFill>
                <a:latin typeface="Berlin Sans FB" panose="020E0602020502020306" pitchFamily="34" charset="0"/>
                <a:cs typeface="Aharoni" panose="02010803020104030203" pitchFamily="2" charset="-79"/>
              </a:rPr>
              <a:t>w</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hat it means to </a:t>
            </a:r>
            <a:r>
              <a:rPr lang="en-US" sz="3600" i="1" dirty="0" smtClean="0">
                <a:solidFill>
                  <a:schemeClr val="tx1">
                    <a:lumMod val="50000"/>
                    <a:lumOff val="50000"/>
                  </a:schemeClr>
                </a:solidFill>
                <a:latin typeface="Berlin Sans FB" panose="020E0602020502020306" pitchFamily="34" charset="0"/>
                <a:cs typeface="Aharoni" panose="02010803020104030203" pitchFamily="2" charset="-79"/>
              </a:rPr>
              <a:t>compare.</a:t>
            </a:r>
          </a:p>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By the way, </a:t>
            </a:r>
            <a:r>
              <a:rPr lang="en-US" sz="3600" i="1" dirty="0" smtClean="0">
                <a:solidFill>
                  <a:schemeClr val="tx1">
                    <a:lumMod val="50000"/>
                    <a:lumOff val="50000"/>
                  </a:schemeClr>
                </a:solidFill>
                <a:latin typeface="Berlin Sans FB" panose="020E0602020502020306" pitchFamily="34" charset="0"/>
                <a:cs typeface="Aharoni" panose="02010803020104030203" pitchFamily="2" charset="-79"/>
              </a:rPr>
              <a:t>compare </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this </a:t>
            </a:r>
          </a:p>
          <a:p>
            <a:pPr algn="ctr"/>
            <a:r>
              <a:rPr lang="en-US" sz="3600" dirty="0">
                <a:solidFill>
                  <a:schemeClr val="tx1">
                    <a:lumMod val="50000"/>
                    <a:lumOff val="50000"/>
                  </a:schemeClr>
                </a:solidFill>
                <a:latin typeface="Berlin Sans FB" panose="020E0602020502020306" pitchFamily="34" charset="0"/>
                <a:cs typeface="Aharoni" panose="02010803020104030203" pitchFamily="2" charset="-79"/>
              </a:rPr>
              <a:t>l</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esson that uses art with </a:t>
            </a:r>
          </a:p>
          <a:p>
            <a:pPr algn="ctr"/>
            <a:r>
              <a:rPr lang="en-US" sz="3600" dirty="0">
                <a:solidFill>
                  <a:schemeClr val="tx1">
                    <a:lumMod val="50000"/>
                    <a:lumOff val="50000"/>
                  </a:schemeClr>
                </a:solidFill>
                <a:latin typeface="Berlin Sans FB" panose="020E0602020502020306" pitchFamily="34" charset="0"/>
                <a:cs typeface="Aharoni" panose="02010803020104030203" pitchFamily="2" charset="-79"/>
              </a:rPr>
              <a:t>v</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ocabulary lessons that </a:t>
            </a:r>
          </a:p>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don’t use it. Which do </a:t>
            </a:r>
          </a:p>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you prefer?</a:t>
            </a:r>
            <a:endParaRPr lang="en-US" sz="3600" dirty="0">
              <a:solidFill>
                <a:schemeClr val="tx1">
                  <a:lumMod val="50000"/>
                  <a:lumOff val="50000"/>
                </a:schemeClr>
              </a:solidFill>
              <a:latin typeface="Berlin Sans FB" panose="020E0602020502020306" pitchFamily="34" charset="0"/>
              <a:cs typeface="Aharoni" panose="02010803020104030203" pitchFamily="2" charset="-79"/>
            </a:endParaRPr>
          </a:p>
          <a:p>
            <a:endParaRPr lang="en-US" sz="3600" dirty="0"/>
          </a:p>
        </p:txBody>
      </p:sp>
      <p:pic>
        <p:nvPicPr>
          <p:cNvPr id="10" name="Content Placeholder 3">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l="41494" t="91606" r="41451" b="839"/>
          <a:stretch/>
        </p:blipFill>
        <p:spPr>
          <a:xfrm>
            <a:off x="10235630" y="6159127"/>
            <a:ext cx="1766454" cy="547736"/>
          </a:xfrm>
          <a:prstGeom prst="rect">
            <a:avLst/>
          </a:prstGeom>
        </p:spPr>
      </p:pic>
    </p:spTree>
    <p:extLst>
      <p:ext uri="{BB962C8B-B14F-4D97-AF65-F5344CB8AC3E}">
        <p14:creationId xmlns:p14="http://schemas.microsoft.com/office/powerpoint/2010/main" val="1630410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3610375" y="1136331"/>
            <a:ext cx="5395602" cy="3453411"/>
          </a:xfrm>
          <a:prstGeom prst="wedgeEllipseCallout">
            <a:avLst>
              <a:gd name="adj1" fmla="val -73109"/>
              <a:gd name="adj2" fmla="val 8595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lumMod val="50000"/>
                  </a:schemeClr>
                </a:solidFill>
                <a:latin typeface="Berlin Sans FB" panose="020E0602020502020306" pitchFamily="34" charset="0"/>
                <a:cs typeface="Aharoni" panose="02010803020104030203" pitchFamily="2" charset="-79"/>
              </a:rPr>
              <a:t> </a:t>
            </a: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4431968" y="1637153"/>
            <a:ext cx="3752424" cy="2862322"/>
          </a:xfrm>
          <a:prstGeom prst="rect">
            <a:avLst/>
          </a:prstGeom>
          <a:noFill/>
        </p:spPr>
        <p:txBody>
          <a:bodyPr wrap="none" rtlCol="0">
            <a:spAutoFit/>
          </a:bodyPr>
          <a:lstStyle/>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Thank you for</a:t>
            </a:r>
          </a:p>
          <a:p>
            <a:pPr algn="ctr"/>
            <a:r>
              <a:rPr lang="en-US" sz="3600" dirty="0">
                <a:solidFill>
                  <a:schemeClr val="tx1">
                    <a:lumMod val="50000"/>
                    <a:lumOff val="50000"/>
                  </a:schemeClr>
                </a:solidFill>
                <a:latin typeface="Berlin Sans FB" panose="020E0602020502020306" pitchFamily="34" charset="0"/>
                <a:cs typeface="Aharoni" panose="02010803020104030203" pitchFamily="2" charset="-79"/>
              </a:rPr>
              <a:t>l</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earning together.</a:t>
            </a:r>
          </a:p>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You are</a:t>
            </a:r>
            <a:r>
              <a:rPr lang="en-US" sz="3600" dirty="0">
                <a:solidFill>
                  <a:schemeClr val="tx1">
                    <a:lumMod val="50000"/>
                    <a:lumOff val="50000"/>
                  </a:schemeClr>
                </a:solidFill>
                <a:latin typeface="Berlin Sans FB" panose="020E0602020502020306" pitchFamily="34" charset="0"/>
                <a:cs typeface="Aharoni" panose="02010803020104030203" pitchFamily="2" charset="-79"/>
              </a:rPr>
              <a:t> </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beyond </a:t>
            </a:r>
          </a:p>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compare!</a:t>
            </a:r>
            <a:endParaRPr lang="en-US" sz="3600" dirty="0">
              <a:solidFill>
                <a:schemeClr val="tx1">
                  <a:lumMod val="50000"/>
                  <a:lumOff val="50000"/>
                </a:schemeClr>
              </a:solidFill>
              <a:latin typeface="Berlin Sans FB" panose="020E0602020502020306" pitchFamily="34" charset="0"/>
              <a:cs typeface="Aharoni" panose="02010803020104030203" pitchFamily="2" charset="-79"/>
            </a:endParaRPr>
          </a:p>
          <a:p>
            <a:endParaRPr lang="en-US" sz="3600" dirty="0"/>
          </a:p>
        </p:txBody>
      </p:sp>
      <p:grpSp>
        <p:nvGrpSpPr>
          <p:cNvPr id="8" name="Group 7"/>
          <p:cNvGrpSpPr/>
          <p:nvPr/>
        </p:nvGrpSpPr>
        <p:grpSpPr>
          <a:xfrm>
            <a:off x="4180625" y="0"/>
            <a:ext cx="4255104" cy="1054526"/>
            <a:chOff x="4300215" y="57788"/>
            <a:chExt cx="4255104" cy="1054526"/>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215" y="57788"/>
              <a:ext cx="4255104" cy="1054526"/>
            </a:xfrm>
            <a:prstGeom prst="rect">
              <a:avLst/>
            </a:prstGeom>
          </p:spPr>
        </p:pic>
        <p:cxnSp>
          <p:nvCxnSpPr>
            <p:cNvPr id="13" name="Straight Connector 12"/>
            <p:cNvCxnSpPr/>
            <p:nvPr/>
          </p:nvCxnSpPr>
          <p:spPr>
            <a:xfrm>
              <a:off x="4300215" y="876364"/>
              <a:ext cx="42551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0" name="Content Placeholder 3">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41494" t="91606" r="41451" b="839"/>
          <a:stretch/>
        </p:blipFill>
        <p:spPr>
          <a:xfrm>
            <a:off x="10288244" y="6310264"/>
            <a:ext cx="1766454" cy="547736"/>
          </a:xfrm>
          <a:prstGeom prst="rect">
            <a:avLst/>
          </a:prstGeom>
        </p:spPr>
      </p:pic>
    </p:spTree>
    <p:extLst>
      <p:ext uri="{BB962C8B-B14F-4D97-AF65-F5344CB8AC3E}">
        <p14:creationId xmlns:p14="http://schemas.microsoft.com/office/powerpoint/2010/main" val="16421426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37153"/>
            <a:ext cx="12192000" cy="4351338"/>
          </a:xfrm>
        </p:spPr>
        <p:txBody>
          <a:bodyPr/>
          <a:lstStyle/>
          <a:p>
            <a:pPr marL="0" indent="0" algn="ctr">
              <a:buNone/>
            </a:pPr>
            <a:r>
              <a:rPr lang="en-US" dirty="0" smtClean="0">
                <a:hlinkClick r:id="rId3"/>
              </a:rPr>
              <a:t>Second-Grade Common Core Alignments</a:t>
            </a:r>
            <a:endParaRPr lang="en-US" dirty="0" smtClean="0"/>
          </a:p>
          <a:p>
            <a:pPr marL="0" indent="0" algn="ctr">
              <a:buNone/>
            </a:pPr>
            <a:r>
              <a:rPr lang="en-US" dirty="0" smtClean="0">
                <a:hlinkClick r:id="rId4"/>
              </a:rPr>
              <a:t>Third-Grade Common Core Alignments</a:t>
            </a:r>
            <a:endParaRPr lang="en-US" dirty="0" smtClean="0"/>
          </a:p>
          <a:p>
            <a:pPr marL="0" indent="0" algn="ctr">
              <a:buNone/>
            </a:pPr>
            <a:r>
              <a:rPr lang="en-US" dirty="0" smtClean="0">
                <a:hlinkClick r:id="rId5"/>
              </a:rPr>
              <a:t>Fourth-Grade Common Core Alignments</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6" name="Oval Callout 5"/>
          <p:cNvSpPr/>
          <p:nvPr/>
        </p:nvSpPr>
        <p:spPr>
          <a:xfrm>
            <a:off x="2924582" y="3455563"/>
            <a:ext cx="2757276" cy="1718442"/>
          </a:xfrm>
          <a:prstGeom prst="wedgeEllipseCallout">
            <a:avLst>
              <a:gd name="adj1" fmla="val -73109"/>
              <a:gd name="adj2" fmla="val 8595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lumMod val="50000"/>
                  </a:schemeClr>
                </a:solidFill>
                <a:latin typeface="Berlin Sans FB" panose="020E0602020502020306" pitchFamily="34" charset="0"/>
                <a:cs typeface="Aharoni" panose="02010803020104030203" pitchFamily="2" charset="-79"/>
              </a:rPr>
              <a:t> </a:t>
            </a: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7" name="TextBox 6"/>
          <p:cNvSpPr txBox="1"/>
          <p:nvPr/>
        </p:nvSpPr>
        <p:spPr>
          <a:xfrm>
            <a:off x="3429839" y="3691512"/>
            <a:ext cx="1878038" cy="1754327"/>
          </a:xfrm>
          <a:prstGeom prst="rect">
            <a:avLst/>
          </a:prstGeom>
          <a:noFill/>
        </p:spPr>
        <p:txBody>
          <a:bodyPr wrap="none" rtlCol="0">
            <a:spAutoFit/>
          </a:bodyPr>
          <a:lstStyle/>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For you, </a:t>
            </a:r>
          </a:p>
          <a:p>
            <a:pPr algn="ctr"/>
            <a:r>
              <a:rPr lang="en-US" sz="3600" dirty="0">
                <a:solidFill>
                  <a:schemeClr val="tx1">
                    <a:lumMod val="50000"/>
                    <a:lumOff val="50000"/>
                  </a:schemeClr>
                </a:solidFill>
                <a:latin typeface="Berlin Sans FB" panose="020E0602020502020306" pitchFamily="34" charset="0"/>
                <a:cs typeface="Aharoni" panose="02010803020104030203" pitchFamily="2" charset="-79"/>
              </a:rPr>
              <a:t>t</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eacher!</a:t>
            </a:r>
            <a:endParaRPr lang="en-US" sz="3600" dirty="0">
              <a:solidFill>
                <a:schemeClr val="tx1">
                  <a:lumMod val="50000"/>
                  <a:lumOff val="50000"/>
                </a:schemeClr>
              </a:solidFill>
              <a:latin typeface="Berlin Sans FB" panose="020E0602020502020306" pitchFamily="34" charset="0"/>
              <a:cs typeface="Aharoni" panose="02010803020104030203" pitchFamily="2" charset="-79"/>
            </a:endParaRPr>
          </a:p>
          <a:p>
            <a:endParaRPr lang="en-US" sz="3600" dirty="0"/>
          </a:p>
        </p:txBody>
      </p:sp>
      <p:grpSp>
        <p:nvGrpSpPr>
          <p:cNvPr id="8" name="Group 7"/>
          <p:cNvGrpSpPr/>
          <p:nvPr/>
        </p:nvGrpSpPr>
        <p:grpSpPr>
          <a:xfrm>
            <a:off x="4180625" y="0"/>
            <a:ext cx="4255104" cy="1054526"/>
            <a:chOff x="4300215" y="57788"/>
            <a:chExt cx="4255104" cy="1054526"/>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0215" y="57788"/>
              <a:ext cx="4255104" cy="1054526"/>
            </a:xfrm>
            <a:prstGeom prst="rect">
              <a:avLst/>
            </a:prstGeom>
          </p:spPr>
        </p:pic>
        <p:cxnSp>
          <p:nvCxnSpPr>
            <p:cNvPr id="10" name="Straight Connector 9"/>
            <p:cNvCxnSpPr/>
            <p:nvPr/>
          </p:nvCxnSpPr>
          <p:spPr>
            <a:xfrm>
              <a:off x="4300215" y="876364"/>
              <a:ext cx="42551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1" name="Content Placeholder 3">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41494" t="91606" r="41451" b="839"/>
          <a:stretch/>
        </p:blipFill>
        <p:spPr>
          <a:xfrm>
            <a:off x="10232953" y="6047373"/>
            <a:ext cx="1766454" cy="547736"/>
          </a:xfrm>
          <a:prstGeom prst="rect">
            <a:avLst/>
          </a:prstGeom>
        </p:spPr>
      </p:pic>
    </p:spTree>
    <p:extLst>
      <p:ext uri="{BB962C8B-B14F-4D97-AF65-F5344CB8AC3E}">
        <p14:creationId xmlns:p14="http://schemas.microsoft.com/office/powerpoint/2010/main" val="149700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354" y="303375"/>
            <a:ext cx="5818909" cy="5818909"/>
          </a:xfrm>
          <a:prstGeom prst="rect">
            <a:avLst/>
          </a:prstGeom>
        </p:spPr>
      </p:pic>
      <p:pic>
        <p:nvPicPr>
          <p:cNvPr id="7" name="Content Placeholder 3">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9" name="Oval Callout 8"/>
          <p:cNvSpPr/>
          <p:nvPr/>
        </p:nvSpPr>
        <p:spPr>
          <a:xfrm>
            <a:off x="254944" y="1072943"/>
            <a:ext cx="3676245" cy="3521671"/>
          </a:xfrm>
          <a:prstGeom prst="wedgeEllipseCallout">
            <a:avLst>
              <a:gd name="adj1" fmla="val 8922"/>
              <a:gd name="adj2" fmla="val 9670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3" name="TextBox 12"/>
          <p:cNvSpPr txBox="1"/>
          <p:nvPr/>
        </p:nvSpPr>
        <p:spPr>
          <a:xfrm>
            <a:off x="652186" y="1428417"/>
            <a:ext cx="3123623" cy="2554545"/>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Talk to a </a:t>
            </a:r>
          </a:p>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partner about what you notice about these two pieces of fruit. </a:t>
            </a:r>
            <a:endParaRPr lang="en-US" sz="3200" i="1" dirty="0" smtClean="0">
              <a:solidFill>
                <a:schemeClr val="tx1">
                  <a:lumMod val="50000"/>
                  <a:lumOff val="50000"/>
                </a:schemeClr>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9605975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923" y="6155303"/>
            <a:ext cx="2825742" cy="702697"/>
          </a:xfrm>
          <a:prstGeom prst="rect">
            <a:avLst/>
          </a:prstGeom>
        </p:spPr>
      </p:pic>
      <p:sp>
        <p:nvSpPr>
          <p:cNvPr id="9" name="Oval Callout 8"/>
          <p:cNvSpPr/>
          <p:nvPr/>
        </p:nvSpPr>
        <p:spPr>
          <a:xfrm>
            <a:off x="196339" y="797359"/>
            <a:ext cx="3965758" cy="3844837"/>
          </a:xfrm>
          <a:prstGeom prst="wedgeEllipseCallout">
            <a:avLst>
              <a:gd name="adj1" fmla="val 11725"/>
              <a:gd name="adj2" fmla="val 9268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2" name="TextBox 11"/>
          <p:cNvSpPr txBox="1"/>
          <p:nvPr/>
        </p:nvSpPr>
        <p:spPr>
          <a:xfrm>
            <a:off x="701835" y="1196283"/>
            <a:ext cx="2954766" cy="3046988"/>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What can you figure out about the word </a:t>
            </a:r>
            <a:r>
              <a:rPr lang="en-US" sz="3200" i="1" dirty="0" smtClean="0">
                <a:solidFill>
                  <a:schemeClr val="tx1">
                    <a:lumMod val="50000"/>
                    <a:lumOff val="50000"/>
                  </a:schemeClr>
                </a:solidFill>
                <a:latin typeface="Berlin Sans FB" panose="020E0602020502020306" pitchFamily="34" charset="0"/>
                <a:cs typeface="Aharoni" panose="02010803020104030203" pitchFamily="2" charset="-79"/>
              </a:rPr>
              <a:t>compare</a:t>
            </a: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 by reading these sentences?</a:t>
            </a:r>
            <a:endParaRPr lang="en-US" sz="3200" i="1" dirty="0" smtClean="0">
              <a:solidFill>
                <a:schemeClr val="tx1">
                  <a:lumMod val="50000"/>
                  <a:lumOff val="50000"/>
                </a:schemeClr>
              </a:solidFill>
              <a:latin typeface="Berlin Sans FB" panose="020E0602020502020306" pitchFamily="34" charset="0"/>
              <a:cs typeface="Aharoni" panose="02010803020104030203" pitchFamily="2" charset="-79"/>
            </a:endParaRPr>
          </a:p>
        </p:txBody>
      </p:sp>
      <p:sp>
        <p:nvSpPr>
          <p:cNvPr id="13" name="TextBox 12"/>
          <p:cNvSpPr txBox="1"/>
          <p:nvPr/>
        </p:nvSpPr>
        <p:spPr>
          <a:xfrm>
            <a:off x="4373627" y="1604087"/>
            <a:ext cx="7190508" cy="4524315"/>
          </a:xfrm>
          <a:prstGeom prst="rect">
            <a:avLst/>
          </a:prstGeom>
          <a:noFill/>
        </p:spPr>
        <p:txBody>
          <a:bodyPr wrap="square" rtlCol="0">
            <a:spAutoFit/>
          </a:bodyPr>
          <a:lstStyle/>
          <a:p>
            <a:pPr marL="742950" indent="-742950">
              <a:buAutoNum type="arabicPeriod"/>
            </a:pPr>
            <a:r>
              <a:rPr lang="en-US" sz="3600" dirty="0" smtClean="0"/>
              <a:t>If you </a:t>
            </a:r>
            <a:r>
              <a:rPr lang="en-US" sz="3600" b="1" dirty="0" smtClean="0"/>
              <a:t>compare</a:t>
            </a:r>
            <a:r>
              <a:rPr lang="en-US" sz="3600" dirty="0" smtClean="0"/>
              <a:t> a crocodile to an alligator, you will see their differences.</a:t>
            </a:r>
          </a:p>
          <a:p>
            <a:pPr marL="742950" indent="-742950">
              <a:buAutoNum type="arabicPeriod"/>
            </a:pPr>
            <a:r>
              <a:rPr lang="en-US" sz="3600" dirty="0" smtClean="0"/>
              <a:t>To </a:t>
            </a:r>
            <a:r>
              <a:rPr lang="en-US" sz="3600" b="1" dirty="0" smtClean="0"/>
              <a:t>compare</a:t>
            </a:r>
            <a:r>
              <a:rPr lang="en-US" sz="3600" dirty="0" smtClean="0"/>
              <a:t> two cells, scientists put them side by side.</a:t>
            </a:r>
          </a:p>
          <a:p>
            <a:pPr marL="742950" indent="-742950">
              <a:buAutoNum type="arabicPeriod"/>
            </a:pPr>
            <a:r>
              <a:rPr lang="en-US" sz="3600" dirty="0" smtClean="0"/>
              <a:t>Her creativity was beyond </a:t>
            </a:r>
            <a:r>
              <a:rPr lang="en-US" sz="3600" b="1" dirty="0" smtClean="0"/>
              <a:t>compare</a:t>
            </a:r>
            <a:r>
              <a:rPr lang="en-US" sz="3600" dirty="0" smtClean="0"/>
              <a:t>.</a:t>
            </a:r>
          </a:p>
          <a:p>
            <a:endParaRPr lang="en-US" sz="3600" dirty="0"/>
          </a:p>
        </p:txBody>
      </p:sp>
      <p:sp>
        <p:nvSpPr>
          <p:cNvPr id="14" name="TextBox 13"/>
          <p:cNvSpPr txBox="1"/>
          <p:nvPr/>
        </p:nvSpPr>
        <p:spPr>
          <a:xfrm>
            <a:off x="4373627" y="797359"/>
            <a:ext cx="3645229" cy="646331"/>
          </a:xfrm>
          <a:prstGeom prst="rect">
            <a:avLst/>
          </a:prstGeom>
          <a:noFill/>
        </p:spPr>
        <p:txBody>
          <a:bodyPr wrap="none" rtlCol="0">
            <a:spAutoFit/>
          </a:bodyPr>
          <a:lstStyle/>
          <a:p>
            <a:r>
              <a:rPr lang="en-US" sz="3600" b="1" dirty="0" smtClean="0"/>
              <a:t>Sample Sentences</a:t>
            </a:r>
            <a:endParaRPr lang="en-US" sz="3600" b="1" dirty="0"/>
          </a:p>
        </p:txBody>
      </p:sp>
    </p:spTree>
    <p:extLst>
      <p:ext uri="{BB962C8B-B14F-4D97-AF65-F5344CB8AC3E}">
        <p14:creationId xmlns:p14="http://schemas.microsoft.com/office/powerpoint/2010/main" val="383197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6480" y="1604087"/>
            <a:ext cx="1866793" cy="646331"/>
          </a:xfrm>
          <a:prstGeom prst="rect">
            <a:avLst/>
          </a:prstGeom>
          <a:noFill/>
        </p:spPr>
        <p:txBody>
          <a:bodyPr wrap="none" rtlCol="0">
            <a:spAutoFit/>
          </a:bodyPr>
          <a:lstStyle/>
          <a:p>
            <a:r>
              <a:rPr lang="en-US" sz="3600" b="1" dirty="0" smtClean="0">
                <a:solidFill>
                  <a:schemeClr val="tx1">
                    <a:lumMod val="50000"/>
                    <a:lumOff val="50000"/>
                  </a:schemeClr>
                </a:solidFill>
              </a:rPr>
              <a:t>compare</a:t>
            </a:r>
            <a:endParaRPr lang="en-US" sz="3600" b="1" dirty="0">
              <a:solidFill>
                <a:schemeClr val="tx1">
                  <a:lumMod val="50000"/>
                  <a:lumOff val="50000"/>
                </a:schemeClr>
              </a:solidFill>
            </a:endParaRPr>
          </a:p>
        </p:txBody>
      </p:sp>
      <p:pic>
        <p:nvPicPr>
          <p:cNvPr id="7"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9" name="Oval Callout 8"/>
          <p:cNvSpPr/>
          <p:nvPr/>
        </p:nvSpPr>
        <p:spPr>
          <a:xfrm>
            <a:off x="196339" y="1120525"/>
            <a:ext cx="3676245" cy="3521671"/>
          </a:xfrm>
          <a:prstGeom prst="wedgeEllipseCallout">
            <a:avLst>
              <a:gd name="adj1" fmla="val 11725"/>
              <a:gd name="adj2" fmla="val 9268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2" name="TextBox 11"/>
          <p:cNvSpPr txBox="1"/>
          <p:nvPr/>
        </p:nvSpPr>
        <p:spPr>
          <a:xfrm>
            <a:off x="557078" y="1604087"/>
            <a:ext cx="2954766" cy="2062103"/>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Work with a partner to write a definition for this word.  </a:t>
            </a:r>
          </a:p>
        </p:txBody>
      </p:sp>
      <p:sp>
        <p:nvSpPr>
          <p:cNvPr id="4" name="Rounded Rectangle 3"/>
          <p:cNvSpPr/>
          <p:nvPr/>
        </p:nvSpPr>
        <p:spPr>
          <a:xfrm>
            <a:off x="4436480" y="2459421"/>
            <a:ext cx="7198472" cy="19706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lumMod val="50000"/>
                    <a:lumOff val="50000"/>
                  </a:schemeClr>
                </a:solidFill>
                <a:latin typeface="Berlin Sans FB" panose="020E0602020502020306" pitchFamily="34" charset="0"/>
                <a:cs typeface="Aharoni" panose="02010803020104030203" pitchFamily="2" charset="-79"/>
              </a:rPr>
              <a:t>?</a:t>
            </a:r>
            <a:endParaRPr lang="en-US" sz="7200" dirty="0"/>
          </a:p>
        </p:txBody>
      </p:sp>
    </p:spTree>
    <p:extLst>
      <p:ext uri="{BB962C8B-B14F-4D97-AF65-F5344CB8AC3E}">
        <p14:creationId xmlns:p14="http://schemas.microsoft.com/office/powerpoint/2010/main" val="354087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96816" y="2333872"/>
            <a:ext cx="5669216" cy="2862322"/>
          </a:xfrm>
          <a:prstGeom prst="rect">
            <a:avLst/>
          </a:prstGeom>
          <a:noFill/>
        </p:spPr>
        <p:txBody>
          <a:bodyPr wrap="square" rtlCol="0">
            <a:spAutoFit/>
          </a:bodyPr>
          <a:lstStyle/>
          <a:p>
            <a:r>
              <a:rPr lang="en-US" sz="3600" dirty="0" smtClean="0"/>
              <a:t>to put two or more things next two each other to see how they are the same or different</a:t>
            </a:r>
          </a:p>
          <a:p>
            <a:endParaRPr lang="en-US" sz="3600" dirty="0"/>
          </a:p>
        </p:txBody>
      </p:sp>
      <p:sp>
        <p:nvSpPr>
          <p:cNvPr id="2" name="TextBox 1"/>
          <p:cNvSpPr txBox="1"/>
          <p:nvPr/>
        </p:nvSpPr>
        <p:spPr>
          <a:xfrm>
            <a:off x="6296816" y="1489067"/>
            <a:ext cx="2185037" cy="646331"/>
          </a:xfrm>
          <a:prstGeom prst="rect">
            <a:avLst/>
          </a:prstGeom>
          <a:noFill/>
        </p:spPr>
        <p:txBody>
          <a:bodyPr wrap="square" rtlCol="0">
            <a:spAutoFit/>
          </a:bodyPr>
          <a:lstStyle/>
          <a:p>
            <a:r>
              <a:rPr lang="en-US" sz="3600" b="1" dirty="0" smtClean="0"/>
              <a:t>compare</a:t>
            </a:r>
            <a:endParaRPr lang="en-US" sz="3600" b="1" dirty="0"/>
          </a:p>
        </p:txBody>
      </p:sp>
      <p:pic>
        <p:nvPicPr>
          <p:cNvPr id="7"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9" name="Oval Callout 8"/>
          <p:cNvSpPr/>
          <p:nvPr/>
        </p:nvSpPr>
        <p:spPr>
          <a:xfrm>
            <a:off x="1009274" y="702576"/>
            <a:ext cx="4675206" cy="3822389"/>
          </a:xfrm>
          <a:prstGeom prst="wedgeEllipseCallout">
            <a:avLst>
              <a:gd name="adj1" fmla="val -16264"/>
              <a:gd name="adj2" fmla="val 9804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50000"/>
                  <a:lumOff val="50000"/>
                </a:schemeClr>
              </a:solidFill>
              <a:latin typeface="Berlin Sans FB" panose="020E0602020502020306" pitchFamily="34" charset="0"/>
              <a:cs typeface="Aharoni" panose="02010803020104030203" pitchFamily="2" charset="-79"/>
            </a:endParaRPr>
          </a:p>
        </p:txBody>
      </p:sp>
      <p:sp>
        <p:nvSpPr>
          <p:cNvPr id="12" name="TextBox 11"/>
          <p:cNvSpPr txBox="1"/>
          <p:nvPr/>
        </p:nvSpPr>
        <p:spPr>
          <a:xfrm>
            <a:off x="1222315" y="1414651"/>
            <a:ext cx="4092816" cy="2554545"/>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“Compare” your definition to this one. Do you think you understand what </a:t>
            </a:r>
            <a:r>
              <a:rPr lang="en-US" sz="3200" i="1" dirty="0" smtClean="0">
                <a:solidFill>
                  <a:schemeClr val="tx1">
                    <a:lumMod val="50000"/>
                    <a:lumOff val="50000"/>
                  </a:schemeClr>
                </a:solidFill>
                <a:latin typeface="Berlin Sans FB" panose="020E0602020502020306" pitchFamily="34" charset="0"/>
                <a:cs typeface="Aharoni" panose="02010803020104030203" pitchFamily="2" charset="-79"/>
              </a:rPr>
              <a:t>compare </a:t>
            </a: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means? </a:t>
            </a:r>
          </a:p>
        </p:txBody>
      </p:sp>
    </p:spTree>
    <p:extLst>
      <p:ext uri="{BB962C8B-B14F-4D97-AF65-F5344CB8AC3E}">
        <p14:creationId xmlns:p14="http://schemas.microsoft.com/office/powerpoint/2010/main" val="354087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9" name="Oval Callout 8"/>
          <p:cNvSpPr/>
          <p:nvPr/>
        </p:nvSpPr>
        <p:spPr>
          <a:xfrm>
            <a:off x="372175" y="1970690"/>
            <a:ext cx="3676245" cy="2584847"/>
          </a:xfrm>
          <a:prstGeom prst="wedgeEllipseCallout">
            <a:avLst>
              <a:gd name="adj1" fmla="val 8922"/>
              <a:gd name="adj2" fmla="val 9670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3" name="TextBox 12"/>
          <p:cNvSpPr txBox="1"/>
          <p:nvPr/>
        </p:nvSpPr>
        <p:spPr>
          <a:xfrm>
            <a:off x="761772" y="2478283"/>
            <a:ext cx="2954766" cy="1569660"/>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Compare the elephants in this picture? </a:t>
            </a:r>
            <a:endParaRPr lang="en-US" sz="3200" i="1" dirty="0" smtClean="0">
              <a:solidFill>
                <a:schemeClr val="tx1">
                  <a:lumMod val="50000"/>
                  <a:lumOff val="50000"/>
                </a:schemeClr>
              </a:solidFill>
              <a:latin typeface="Berlin Sans FB" panose="020E0602020502020306" pitchFamily="34" charset="0"/>
              <a:cs typeface="Aharoni" panose="02010803020104030203" pitchFamily="2" charset="-79"/>
            </a:endParaRPr>
          </a:p>
        </p:txBody>
      </p:sp>
      <p:sp>
        <p:nvSpPr>
          <p:cNvPr id="14" name="TextBox 4"/>
          <p:cNvSpPr txBox="1">
            <a:spLocks noChangeArrowheads="1"/>
          </p:cNvSpPr>
          <p:nvPr/>
        </p:nvSpPr>
        <p:spPr bwMode="auto">
          <a:xfrm>
            <a:off x="4612059" y="6149375"/>
            <a:ext cx="3587392" cy="369332"/>
          </a:xfrm>
          <a:prstGeom prst="rect">
            <a:avLst/>
          </a:prstGeom>
          <a:noFill/>
          <a:ln w="9525">
            <a:noFill/>
            <a:miter lim="800000"/>
            <a:headEnd/>
            <a:tailEnd/>
          </a:ln>
        </p:spPr>
        <p:txBody>
          <a:bodyPr wrap="none">
            <a:spAutoFit/>
          </a:bodyPr>
          <a:lstStyle/>
          <a:p>
            <a:r>
              <a:rPr lang="en-US" i="1" dirty="0" smtClean="0">
                <a:hlinkClick r:id="rId7"/>
              </a:rPr>
              <a:t>Elephant Family </a:t>
            </a:r>
            <a:r>
              <a:rPr lang="en-US" dirty="0" smtClean="0">
                <a:hlinkClick r:id="rId7"/>
              </a:rPr>
              <a:t>by Jessica </a:t>
            </a:r>
            <a:r>
              <a:rPr lang="en-US" dirty="0" err="1" smtClean="0">
                <a:hlinkClick r:id="rId7"/>
              </a:rPr>
              <a:t>Boehman</a:t>
            </a:r>
            <a:endParaRPr lang="en-US" i="1" dirty="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7333" y="181825"/>
            <a:ext cx="5940459" cy="5940459"/>
          </a:xfrm>
          <a:prstGeom prst="rect">
            <a:avLst/>
          </a:prstGeom>
          <a:ln>
            <a:solidFill>
              <a:schemeClr val="bg1">
                <a:lumMod val="75000"/>
              </a:schemeClr>
            </a:solidFill>
          </a:ln>
        </p:spPr>
      </p:pic>
    </p:spTree>
    <p:extLst>
      <p:ext uri="{BB962C8B-B14F-4D97-AF65-F5344CB8AC3E}">
        <p14:creationId xmlns:p14="http://schemas.microsoft.com/office/powerpoint/2010/main" val="13636058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14" name="TextBox 4"/>
          <p:cNvSpPr txBox="1">
            <a:spLocks noChangeArrowheads="1"/>
          </p:cNvSpPr>
          <p:nvPr/>
        </p:nvSpPr>
        <p:spPr bwMode="auto">
          <a:xfrm>
            <a:off x="4409159" y="5646337"/>
            <a:ext cx="3823354" cy="369332"/>
          </a:xfrm>
          <a:prstGeom prst="rect">
            <a:avLst/>
          </a:prstGeom>
          <a:noFill/>
          <a:ln w="9525">
            <a:noFill/>
            <a:miter lim="800000"/>
            <a:headEnd/>
            <a:tailEnd/>
          </a:ln>
        </p:spPr>
        <p:txBody>
          <a:bodyPr wrap="none">
            <a:spAutoFit/>
          </a:bodyPr>
          <a:lstStyle/>
          <a:p>
            <a:r>
              <a:rPr lang="en-US" i="1" dirty="0" smtClean="0">
                <a:hlinkClick r:id="rId7"/>
              </a:rPr>
              <a:t>Art Study of Beetles </a:t>
            </a:r>
            <a:r>
              <a:rPr lang="en-US" dirty="0" smtClean="0">
                <a:hlinkClick r:id="rId7"/>
              </a:rPr>
              <a:t>by Christina Glaser</a:t>
            </a:r>
            <a:endParaRPr lang="en-US" i="1" dirty="0"/>
          </a:p>
        </p:txBody>
      </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14308" t="18750" r="14240" b="20942"/>
          <a:stretch/>
        </p:blipFill>
        <p:spPr>
          <a:xfrm>
            <a:off x="4409159" y="1185969"/>
            <a:ext cx="6739765" cy="4431066"/>
          </a:xfrm>
          <a:prstGeom prst="rect">
            <a:avLst/>
          </a:prstGeom>
          <a:ln>
            <a:solidFill>
              <a:schemeClr val="bg1">
                <a:lumMod val="65000"/>
              </a:schemeClr>
            </a:solidFill>
          </a:ln>
        </p:spPr>
      </p:pic>
      <p:sp>
        <p:nvSpPr>
          <p:cNvPr id="9" name="Oval Callout 8"/>
          <p:cNvSpPr/>
          <p:nvPr/>
        </p:nvSpPr>
        <p:spPr>
          <a:xfrm>
            <a:off x="599090" y="749197"/>
            <a:ext cx="3938061" cy="3521671"/>
          </a:xfrm>
          <a:prstGeom prst="wedgeEllipseCallout">
            <a:avLst>
              <a:gd name="adj1" fmla="val 1316"/>
              <a:gd name="adj2" fmla="val 10745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3" name="TextBox 12"/>
          <p:cNvSpPr txBox="1"/>
          <p:nvPr/>
        </p:nvSpPr>
        <p:spPr>
          <a:xfrm>
            <a:off x="819806" y="975343"/>
            <a:ext cx="3496627" cy="3046988"/>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What </a:t>
            </a:r>
          </a:p>
          <a:p>
            <a:pPr algn="ctr"/>
            <a:r>
              <a:rPr lang="en-US" sz="3200" dirty="0">
                <a:solidFill>
                  <a:schemeClr val="tx1">
                    <a:lumMod val="50000"/>
                    <a:lumOff val="50000"/>
                  </a:schemeClr>
                </a:solidFill>
                <a:latin typeface="Berlin Sans FB" panose="020E0602020502020306" pitchFamily="34" charset="0"/>
                <a:cs typeface="Aharoni" panose="02010803020104030203" pitchFamily="2" charset="-79"/>
              </a:rPr>
              <a:t>h</a:t>
            </a: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appens to your comparison when you are looking at many examples of something?</a:t>
            </a:r>
          </a:p>
        </p:txBody>
      </p:sp>
    </p:spTree>
    <p:extLst>
      <p:ext uri="{BB962C8B-B14F-4D97-AF65-F5344CB8AC3E}">
        <p14:creationId xmlns:p14="http://schemas.microsoft.com/office/powerpoint/2010/main" val="38947013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5510047" y="5836018"/>
            <a:ext cx="2956900" cy="369332"/>
          </a:xfrm>
          <a:prstGeom prst="rect">
            <a:avLst/>
          </a:prstGeom>
          <a:noFill/>
          <a:ln w="9525">
            <a:noFill/>
            <a:miter lim="800000"/>
            <a:headEnd/>
            <a:tailEnd/>
          </a:ln>
        </p:spPr>
        <p:txBody>
          <a:bodyPr wrap="none">
            <a:spAutoFit/>
          </a:bodyPr>
          <a:lstStyle/>
          <a:p>
            <a:r>
              <a:rPr lang="en-US" i="1" dirty="0" smtClean="0">
                <a:hlinkClick r:id="rId3"/>
              </a:rPr>
              <a:t>Anjou Pear </a:t>
            </a:r>
            <a:r>
              <a:rPr lang="en-US" dirty="0" smtClean="0">
                <a:hlinkClick r:id="rId3"/>
              </a:rPr>
              <a:t>by Clair Hartmann</a:t>
            </a:r>
            <a:endParaRPr lang="en-US" i="1" dirty="0"/>
          </a:p>
        </p:txBody>
      </p:sp>
      <p:pic>
        <p:nvPicPr>
          <p:cNvPr id="2" name="Picture 1"/>
          <p:cNvPicPr>
            <a:picLocks noChangeAspect="1"/>
          </p:cNvPicPr>
          <p:nvPr/>
        </p:nvPicPr>
        <p:blipFill rotWithShape="1">
          <a:blip r:embed="rId4" cstate="print"/>
          <a:srcRect l="11759" t="11576" r="53597" b="11871"/>
          <a:stretch/>
        </p:blipFill>
        <p:spPr>
          <a:xfrm>
            <a:off x="5510047" y="300453"/>
            <a:ext cx="4507607" cy="5599960"/>
          </a:xfrm>
          <a:prstGeom prst="rect">
            <a:avLst/>
          </a:prstGeom>
        </p:spPr>
      </p:pic>
      <p:sp>
        <p:nvSpPr>
          <p:cNvPr id="12" name="Oval Callout 11"/>
          <p:cNvSpPr/>
          <p:nvPr/>
        </p:nvSpPr>
        <p:spPr>
          <a:xfrm>
            <a:off x="1805153" y="708374"/>
            <a:ext cx="3949261" cy="3563005"/>
          </a:xfrm>
          <a:prstGeom prst="wedgeEllipseCallout">
            <a:avLst>
              <a:gd name="adj1" fmla="val -25420"/>
              <a:gd name="adj2" fmla="val 10359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3" name="TextBox 12"/>
          <p:cNvSpPr txBox="1"/>
          <p:nvPr/>
        </p:nvSpPr>
        <p:spPr>
          <a:xfrm>
            <a:off x="1947041" y="1458824"/>
            <a:ext cx="3665484" cy="2062103"/>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Why is this </a:t>
            </a:r>
          </a:p>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picture </a:t>
            </a:r>
            <a:r>
              <a:rPr lang="en-US" sz="3200" i="1" dirty="0" smtClean="0">
                <a:solidFill>
                  <a:schemeClr val="tx1">
                    <a:lumMod val="50000"/>
                    <a:lumOff val="50000"/>
                  </a:schemeClr>
                </a:solidFill>
                <a:latin typeface="Berlin Sans FB" panose="020E0602020502020306" pitchFamily="34" charset="0"/>
                <a:cs typeface="Aharoni" panose="02010803020104030203" pitchFamily="2" charset="-79"/>
              </a:rPr>
              <a:t>not</a:t>
            </a: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 good for making comparisons?</a:t>
            </a:r>
            <a:endParaRPr lang="en-US" sz="3200" i="1" dirty="0" smtClean="0">
              <a:solidFill>
                <a:schemeClr val="tx1">
                  <a:lumMod val="50000"/>
                  <a:lumOff val="50000"/>
                </a:schemeClr>
              </a:solidFill>
              <a:latin typeface="Berlin Sans FB" panose="020E0602020502020306" pitchFamily="34" charset="0"/>
              <a:cs typeface="Aharoni" panose="02010803020104030203" pitchFamily="2" charset="-79"/>
            </a:endParaRPr>
          </a:p>
        </p:txBody>
      </p:sp>
      <p:pic>
        <p:nvPicPr>
          <p:cNvPr id="14" name="Content Placeholder 3">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15" name="Picture 14">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Tree>
    <p:extLst>
      <p:ext uri="{BB962C8B-B14F-4D97-AF65-F5344CB8AC3E}">
        <p14:creationId xmlns:p14="http://schemas.microsoft.com/office/powerpoint/2010/main" val="131567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10" name="TextBox 4"/>
          <p:cNvSpPr txBox="1">
            <a:spLocks noChangeArrowheads="1"/>
          </p:cNvSpPr>
          <p:nvPr/>
        </p:nvSpPr>
        <p:spPr bwMode="auto">
          <a:xfrm>
            <a:off x="4939185" y="5927083"/>
            <a:ext cx="4717830" cy="369332"/>
          </a:xfrm>
          <a:prstGeom prst="rect">
            <a:avLst/>
          </a:prstGeom>
          <a:noFill/>
          <a:ln w="9525">
            <a:noFill/>
            <a:miter lim="800000"/>
            <a:headEnd/>
            <a:tailEnd/>
          </a:ln>
        </p:spPr>
        <p:txBody>
          <a:bodyPr wrap="none">
            <a:spAutoFit/>
          </a:bodyPr>
          <a:lstStyle/>
          <a:p>
            <a:r>
              <a:rPr lang="en-US" i="1" dirty="0">
                <a:hlinkClick r:id="rId7"/>
              </a:rPr>
              <a:t>Pear, Plum &amp; Knife on Silver </a:t>
            </a:r>
            <a:r>
              <a:rPr lang="en-US" i="1" dirty="0" smtClean="0">
                <a:hlinkClick r:id="rId7"/>
              </a:rPr>
              <a:t>Plate </a:t>
            </a:r>
            <a:r>
              <a:rPr lang="en-US" dirty="0" smtClean="0">
                <a:hlinkClick r:id="rId7"/>
              </a:rPr>
              <a:t>by Hall </a:t>
            </a:r>
            <a:r>
              <a:rPr lang="en-US" dirty="0" err="1" smtClean="0">
                <a:hlinkClick r:id="rId7"/>
              </a:rPr>
              <a:t>Groat</a:t>
            </a:r>
            <a:r>
              <a:rPr lang="en-US" dirty="0" smtClean="0">
                <a:hlinkClick r:id="rId7"/>
              </a:rPr>
              <a:t> II</a:t>
            </a:r>
            <a:endParaRPr lang="en-US" i="1"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9185" y="435521"/>
            <a:ext cx="7013863" cy="5526872"/>
          </a:xfrm>
          <a:prstGeom prst="rect">
            <a:avLst/>
          </a:prstGeom>
        </p:spPr>
      </p:pic>
      <p:sp>
        <p:nvSpPr>
          <p:cNvPr id="9" name="Oval Callout 8"/>
          <p:cNvSpPr/>
          <p:nvPr/>
        </p:nvSpPr>
        <p:spPr>
          <a:xfrm>
            <a:off x="268014" y="101499"/>
            <a:ext cx="4855779" cy="5337604"/>
          </a:xfrm>
          <a:prstGeom prst="wedgeEllipseCallout">
            <a:avLst>
              <a:gd name="adj1" fmla="val -1468"/>
              <a:gd name="adj2" fmla="val 6421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3" name="TextBox 12"/>
          <p:cNvSpPr txBox="1"/>
          <p:nvPr/>
        </p:nvSpPr>
        <p:spPr>
          <a:xfrm>
            <a:off x="654268" y="582754"/>
            <a:ext cx="4083269" cy="4031873"/>
          </a:xfrm>
          <a:prstGeom prst="rect">
            <a:avLst/>
          </a:prstGeom>
          <a:noFill/>
        </p:spPr>
        <p:txBody>
          <a:bodyPr wrap="square" rtlCol="0">
            <a:spAutoFit/>
          </a:bodyPr>
          <a:lstStyle/>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Comparing two </a:t>
            </a:r>
          </a:p>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things that are pretty similar is simple, such as comparing this pear and this apple. But what happens if you compare the pear</a:t>
            </a:r>
          </a:p>
          <a:p>
            <a:pPr algn="ctr"/>
            <a:r>
              <a:rPr lang="en-US" sz="3200" dirty="0" smtClean="0">
                <a:solidFill>
                  <a:schemeClr val="tx1">
                    <a:lumMod val="50000"/>
                    <a:lumOff val="50000"/>
                  </a:schemeClr>
                </a:solidFill>
                <a:latin typeface="Berlin Sans FB" panose="020E0602020502020306" pitchFamily="34" charset="0"/>
                <a:cs typeface="Aharoni" panose="02010803020104030203" pitchFamily="2" charset="-79"/>
              </a:rPr>
              <a:t>and the knife?</a:t>
            </a:r>
            <a:endParaRPr lang="en-US" sz="3200" i="1" dirty="0" smtClean="0">
              <a:solidFill>
                <a:schemeClr val="tx1">
                  <a:lumMod val="50000"/>
                  <a:lumOff val="50000"/>
                </a:schemeClr>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29640964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959</Words>
  <Application>Microsoft Macintosh PowerPoint</Application>
  <PresentationFormat>Custom</PresentationFormat>
  <Paragraphs>81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Miller-Burkins</dc:creator>
  <cp:lastModifiedBy>Ray Coutu</cp:lastModifiedBy>
  <cp:revision>48</cp:revision>
  <dcterms:created xsi:type="dcterms:W3CDTF">2015-03-28T13:00:03Z</dcterms:created>
  <dcterms:modified xsi:type="dcterms:W3CDTF">2015-04-02T20:28:46Z</dcterms:modified>
</cp:coreProperties>
</file>