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2" r:id="rId2"/>
    <p:sldId id="293" r:id="rId3"/>
    <p:sldId id="295" r:id="rId4"/>
    <p:sldId id="297" r:id="rId5"/>
    <p:sldId id="296" r:id="rId6"/>
    <p:sldId id="298" r:id="rId7"/>
    <p:sldId id="299" r:id="rId8"/>
    <p:sldId id="300" r:id="rId9"/>
    <p:sldId id="301" r:id="rId10"/>
    <p:sldId id="302" r:id="rId11"/>
    <p:sldId id="303" r:id="rId12"/>
    <p:sldId id="304" r:id="rId13"/>
    <p:sldId id="305"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7" autoAdjust="0"/>
    <p:restoredTop sz="86557" autoAdjust="0"/>
  </p:normalViewPr>
  <p:slideViewPr>
    <p:cSldViewPr snapToGrid="0">
      <p:cViewPr>
        <p:scale>
          <a:sx n="103" d="100"/>
          <a:sy n="103" d="100"/>
        </p:scale>
        <p:origin x="-288" y="-336"/>
      </p:cViewPr>
      <p:guideLst>
        <p:guide orient="horz" pos="2160"/>
        <p:guide pos="384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88F3B-8575-43A5-9C17-CEE783765B87}" type="datetimeFigureOut">
              <a:rPr lang="en-US" smtClean="0"/>
              <a:pPr/>
              <a:t>4/2/15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2141F-5EE0-4818-8E7C-2B45289350B0}" type="slidenum">
              <a:rPr lang="en-US" smtClean="0"/>
              <a:pPr/>
              <a:t>‹#›</a:t>
            </a:fld>
            <a:endParaRPr lang="en-US"/>
          </a:p>
        </p:txBody>
      </p:sp>
    </p:spTree>
    <p:extLst>
      <p:ext uri="{BB962C8B-B14F-4D97-AF65-F5344CB8AC3E}">
        <p14:creationId xmlns:p14="http://schemas.microsoft.com/office/powerpoint/2010/main" val="3740275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This </a:t>
            </a:r>
            <a:r>
              <a:rPr lang="en-US" sz="1200" i="0" dirty="0" smtClean="0"/>
              <a:t>lesson </a:t>
            </a:r>
            <a:r>
              <a:rPr lang="en-US" sz="1200" i="0" dirty="0" smtClean="0"/>
              <a:t>is designed to help students summarize texts </a:t>
            </a:r>
            <a:r>
              <a:rPr lang="en-US" sz="1200" i="0" dirty="0" smtClean="0"/>
              <a:t>by identifying key </a:t>
            </a:r>
            <a:r>
              <a:rPr lang="en-US" sz="1200" i="0" dirty="0" smtClean="0"/>
              <a:t>information in them</a:t>
            </a:r>
            <a:r>
              <a:rPr lang="en-US" sz="1200" i="0" baseline="0" dirty="0" smtClean="0"/>
              <a:t>. It follows the gradual release of responsibility model, with you first modeling how to summarize and them eventually summarizing independently.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Students first </a:t>
            </a:r>
            <a:r>
              <a:rPr lang="en-US" sz="1200" i="0" baseline="0" dirty="0" smtClean="0"/>
              <a:t>summarize works of </a:t>
            </a:r>
            <a:r>
              <a:rPr lang="en-US" sz="1200" i="0" baseline="0" dirty="0" smtClean="0"/>
              <a:t>art </a:t>
            </a:r>
            <a:r>
              <a:rPr lang="en-US" sz="1200" i="0" baseline="0" dirty="0" smtClean="0"/>
              <a:t>and then </a:t>
            </a:r>
            <a:r>
              <a:rPr lang="en-US" sz="1200" i="0" baseline="0" dirty="0" smtClean="0"/>
              <a:t>summarize excerpts from children’s books. Having copies of the books is not necessary to teach the lesson, but it does offer a nice opportunity to extend the lesson and engage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Throughou</a:t>
            </a:r>
            <a:r>
              <a:rPr lang="en-US" sz="1200" baseline="0" dirty="0" smtClean="0"/>
              <a:t>t the lesson, r</a:t>
            </a:r>
            <a:r>
              <a:rPr lang="en-US" sz="1200" dirty="0" smtClean="0"/>
              <a:t>ead the text in the speech bubbles to students or let students read it aloud with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t>1</a:t>
            </a:fld>
            <a:endParaRPr lang="en-US"/>
          </a:p>
        </p:txBody>
      </p:sp>
    </p:spTree>
    <p:extLst>
      <p:ext uri="{BB962C8B-B14F-4D97-AF65-F5344CB8AC3E}">
        <p14:creationId xmlns:p14="http://schemas.microsoft.com/office/powerpoint/2010/main" val="240007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Instruct</a:t>
            </a:r>
            <a:r>
              <a:rPr lang="en-US" sz="1200" b="0" i="0" kern="1200" baseline="0" dirty="0" smtClean="0">
                <a:solidFill>
                  <a:schemeClr val="tx1"/>
                </a:solidFill>
                <a:latin typeface="+mn-lt"/>
                <a:ea typeface="+mn-ea"/>
                <a:cs typeface="+mn-cs"/>
              </a:rPr>
              <a:t> students to take out the books they are reading independently and get ready to summarize. Remind </a:t>
            </a:r>
            <a:r>
              <a:rPr lang="en-US" sz="1200" b="0" i="0" kern="1200" baseline="0" dirty="0" smtClean="0">
                <a:solidFill>
                  <a:schemeClr val="tx1"/>
                </a:solidFill>
                <a:latin typeface="+mn-lt"/>
                <a:ea typeface="+mn-ea"/>
                <a:cs typeface="+mn-cs"/>
              </a:rPr>
              <a:t>them that readers </a:t>
            </a:r>
            <a:r>
              <a:rPr lang="en-US" sz="1200" b="0" i="0" kern="1200" baseline="0" dirty="0" smtClean="0">
                <a:solidFill>
                  <a:schemeClr val="tx1"/>
                </a:solidFill>
                <a:latin typeface="+mn-lt"/>
                <a:ea typeface="+mn-ea"/>
                <a:cs typeface="+mn-cs"/>
              </a:rPr>
              <a:t>often summarize to make </a:t>
            </a:r>
            <a:r>
              <a:rPr lang="en-US" sz="1200" b="0" i="0" kern="1200" baseline="0" dirty="0" smtClean="0">
                <a:solidFill>
                  <a:schemeClr val="tx1"/>
                </a:solidFill>
                <a:latin typeface="+mn-lt"/>
                <a:ea typeface="+mn-ea"/>
                <a:cs typeface="+mn-cs"/>
              </a:rPr>
              <a:t>sure they </a:t>
            </a:r>
            <a:r>
              <a:rPr lang="en-US" sz="1200" b="0" i="0" kern="1200" baseline="0" dirty="0" smtClean="0">
                <a:solidFill>
                  <a:schemeClr val="tx1"/>
                </a:solidFill>
                <a:latin typeface="+mn-lt"/>
                <a:ea typeface="+mn-ea"/>
                <a:cs typeface="+mn-cs"/>
              </a:rPr>
              <a:t>understand </a:t>
            </a:r>
            <a:r>
              <a:rPr lang="en-US" sz="1200" b="0" i="0" kern="1200" baseline="0" dirty="0" smtClean="0">
                <a:solidFill>
                  <a:schemeClr val="tx1"/>
                </a:solidFill>
                <a:latin typeface="+mn-lt"/>
                <a:ea typeface="+mn-ea"/>
                <a:cs typeface="+mn-cs"/>
              </a:rPr>
              <a:t>what is </a:t>
            </a:r>
            <a:r>
              <a:rPr lang="en-US" sz="1200" b="0" i="0" kern="1200" baseline="0" dirty="0" smtClean="0">
                <a:solidFill>
                  <a:schemeClr val="tx1"/>
                </a:solidFill>
                <a:latin typeface="+mn-lt"/>
                <a:ea typeface="+mn-ea"/>
                <a:cs typeface="+mn-cs"/>
              </a:rPr>
              <a:t>most important </a:t>
            </a:r>
            <a:r>
              <a:rPr lang="en-US" sz="1200" b="0" i="0" kern="1200" baseline="0" dirty="0" smtClean="0">
                <a:solidFill>
                  <a:schemeClr val="tx1"/>
                </a:solidFill>
                <a:latin typeface="+mn-lt"/>
                <a:ea typeface="+mn-ea"/>
                <a:cs typeface="+mn-cs"/>
              </a:rPr>
              <a:t>about a text.  </a:t>
            </a:r>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t>10</a:t>
            </a:fld>
            <a:endParaRPr lang="en-US"/>
          </a:p>
        </p:txBody>
      </p:sp>
    </p:spTree>
    <p:extLst>
      <p:ext uri="{BB962C8B-B14F-4D97-AF65-F5344CB8AC3E}">
        <p14:creationId xmlns:p14="http://schemas.microsoft.com/office/powerpoint/2010/main" val="314065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As they are reading, ask </a:t>
            </a:r>
            <a:r>
              <a:rPr lang="en-US" sz="1200" b="0" i="0" kern="1200" baseline="0" dirty="0" smtClean="0">
                <a:solidFill>
                  <a:schemeClr val="tx1"/>
                </a:solidFill>
                <a:latin typeface="+mn-lt"/>
                <a:ea typeface="+mn-ea"/>
                <a:cs typeface="+mn-cs"/>
              </a:rPr>
              <a:t>students to </a:t>
            </a:r>
            <a:r>
              <a:rPr lang="en-US" sz="1200" b="0" i="0" kern="1200" baseline="0" dirty="0" smtClean="0">
                <a:solidFill>
                  <a:schemeClr val="tx1"/>
                </a:solidFill>
                <a:latin typeface="+mn-lt"/>
                <a:ea typeface="+mn-ea"/>
                <a:cs typeface="+mn-cs"/>
              </a:rPr>
              <a:t>stop once to summarize </a:t>
            </a:r>
            <a:r>
              <a:rPr lang="en-US" sz="1200" b="0" i="0" kern="1200" baseline="0" dirty="0" smtClean="0">
                <a:solidFill>
                  <a:schemeClr val="tx1"/>
                </a:solidFill>
                <a:latin typeface="+mn-lt"/>
                <a:ea typeface="+mn-ea"/>
                <a:cs typeface="+mn-cs"/>
              </a:rPr>
              <a:t>an excerpt of the text on </a:t>
            </a:r>
            <a:r>
              <a:rPr lang="en-US" sz="1200" b="0" i="0" kern="1200" baseline="0" dirty="0" smtClean="0">
                <a:solidFill>
                  <a:schemeClr val="tx1"/>
                </a:solidFill>
                <a:latin typeface="+mn-lt"/>
                <a:ea typeface="+mn-ea"/>
                <a:cs typeface="+mn-cs"/>
              </a:rPr>
              <a:t>a sticky note.  While students are </a:t>
            </a:r>
            <a:r>
              <a:rPr lang="en-US" sz="1200" b="0" i="0" kern="1200" baseline="0" dirty="0" smtClean="0">
                <a:solidFill>
                  <a:schemeClr val="tx1"/>
                </a:solidFill>
                <a:latin typeface="+mn-lt"/>
                <a:ea typeface="+mn-ea"/>
                <a:cs typeface="+mn-cs"/>
              </a:rPr>
              <a:t>working, </a:t>
            </a:r>
            <a:r>
              <a:rPr lang="en-US" sz="1200" b="0" i="0" kern="1200" baseline="0" dirty="0" smtClean="0">
                <a:solidFill>
                  <a:schemeClr val="tx1"/>
                </a:solidFill>
                <a:latin typeface="+mn-lt"/>
                <a:ea typeface="+mn-ea"/>
                <a:cs typeface="+mn-cs"/>
              </a:rPr>
              <a:t>circulate to gauge their progress and make anecdotal notes. </a:t>
            </a:r>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t>11</a:t>
            </a:fld>
            <a:endParaRPr lang="en-US"/>
          </a:p>
        </p:txBody>
      </p:sp>
    </p:spTree>
    <p:extLst>
      <p:ext uri="{BB962C8B-B14F-4D97-AF65-F5344CB8AC3E}">
        <p14:creationId xmlns:p14="http://schemas.microsoft.com/office/powerpoint/2010/main" val="249107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After independent reading time, </a:t>
            </a:r>
            <a:r>
              <a:rPr lang="en-US" sz="1200" b="0" i="0" kern="1200" baseline="0" dirty="0" smtClean="0">
                <a:solidFill>
                  <a:schemeClr val="tx1"/>
                </a:solidFill>
                <a:latin typeface="+mn-lt"/>
                <a:ea typeface="+mn-ea"/>
                <a:cs typeface="+mn-cs"/>
              </a:rPr>
              <a:t>have students </a:t>
            </a:r>
            <a:r>
              <a:rPr lang="en-US" sz="1200" b="0" i="0" kern="1200" baseline="0" dirty="0" smtClean="0">
                <a:solidFill>
                  <a:schemeClr val="tx1"/>
                </a:solidFill>
                <a:latin typeface="+mn-lt"/>
                <a:ea typeface="+mn-ea"/>
                <a:cs typeface="+mn-cs"/>
              </a:rPr>
              <a:t>share their text excerpts and </a:t>
            </a:r>
            <a:r>
              <a:rPr lang="en-US" sz="1200" b="0" i="0" kern="1200" baseline="0" dirty="0" smtClean="0">
                <a:solidFill>
                  <a:schemeClr val="tx1"/>
                </a:solidFill>
                <a:latin typeface="+mn-lt"/>
                <a:ea typeface="+mn-ea"/>
                <a:cs typeface="+mn-cs"/>
              </a:rPr>
              <a:t>summaries </a:t>
            </a:r>
            <a:r>
              <a:rPr lang="en-US" sz="1200" b="0" i="0" kern="1200" baseline="0" dirty="0" smtClean="0">
                <a:solidFill>
                  <a:schemeClr val="tx1"/>
                </a:solidFill>
                <a:latin typeface="+mn-lt"/>
                <a:ea typeface="+mn-ea"/>
                <a:cs typeface="+mn-cs"/>
              </a:rPr>
              <a:t>with a </a:t>
            </a:r>
            <a:r>
              <a:rPr lang="en-US" sz="1200" b="0" i="0" kern="1200" baseline="0" dirty="0" smtClean="0">
                <a:solidFill>
                  <a:schemeClr val="tx1"/>
                </a:solidFill>
                <a:latin typeface="+mn-lt"/>
                <a:ea typeface="+mn-ea"/>
                <a:cs typeface="+mn-cs"/>
              </a:rPr>
              <a:t>partner. </a:t>
            </a:r>
            <a:r>
              <a:rPr lang="en-US" sz="1200" b="0" i="0" kern="1200" dirty="0" smtClean="0">
                <a:solidFill>
                  <a:schemeClr val="tx1"/>
                </a:solidFill>
                <a:latin typeface="+mn-lt"/>
                <a:ea typeface="+mn-ea"/>
                <a:cs typeface="+mn-cs"/>
              </a:rPr>
              <a:t>Instruct</a:t>
            </a:r>
            <a:r>
              <a:rPr lang="en-US"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students to listen </a:t>
            </a:r>
            <a:r>
              <a:rPr lang="en-US" sz="1200" b="0" i="0" kern="1200" baseline="0" dirty="0" smtClean="0">
                <a:solidFill>
                  <a:schemeClr val="tx1"/>
                </a:solidFill>
                <a:latin typeface="+mn-lt"/>
                <a:ea typeface="+mn-ea"/>
                <a:cs typeface="+mn-cs"/>
              </a:rPr>
              <a:t>carefully and </a:t>
            </a:r>
            <a:r>
              <a:rPr lang="en-US" sz="1200" b="0" i="0" kern="1200" baseline="0" dirty="0" smtClean="0">
                <a:solidFill>
                  <a:schemeClr val="tx1"/>
                </a:solidFill>
                <a:latin typeface="+mn-lt"/>
                <a:ea typeface="+mn-ea"/>
                <a:cs typeface="+mn-cs"/>
              </a:rPr>
              <a:t>provide their partner </a:t>
            </a:r>
            <a:r>
              <a:rPr lang="en-US" sz="1200" b="0" i="0" kern="1200" baseline="0" dirty="0" smtClean="0">
                <a:solidFill>
                  <a:schemeClr val="tx1"/>
                </a:solidFill>
                <a:latin typeface="+mn-lt"/>
                <a:ea typeface="+mn-ea"/>
                <a:cs typeface="+mn-cs"/>
              </a:rPr>
              <a:t>with feedback on whether he or she </a:t>
            </a:r>
            <a:r>
              <a:rPr lang="en-US" sz="1200" b="0" i="0" kern="1200" baseline="0" dirty="0" smtClean="0">
                <a:solidFill>
                  <a:schemeClr val="tx1"/>
                </a:solidFill>
                <a:latin typeface="+mn-lt"/>
                <a:ea typeface="+mn-ea"/>
                <a:cs typeface="+mn-cs"/>
              </a:rPr>
              <a:t>included too many details, too few details, or just the right </a:t>
            </a:r>
            <a:r>
              <a:rPr lang="en-US" sz="1200" b="0" i="0" kern="1200" baseline="0" dirty="0" smtClean="0">
                <a:solidFill>
                  <a:schemeClr val="tx1"/>
                </a:solidFill>
                <a:latin typeface="+mn-lt"/>
                <a:ea typeface="+mn-ea"/>
                <a:cs typeface="+mn-cs"/>
              </a:rPr>
              <a:t>number of detail. Then let </a:t>
            </a:r>
            <a:r>
              <a:rPr lang="en-US" sz="1200" b="0" i="0" kern="1200" baseline="0" dirty="0" smtClean="0">
                <a:solidFill>
                  <a:schemeClr val="tx1"/>
                </a:solidFill>
                <a:latin typeface="+mn-lt"/>
                <a:ea typeface="+mn-ea"/>
                <a:cs typeface="+mn-cs"/>
              </a:rPr>
              <a:t>some students share their summaries with the whole group.</a:t>
            </a:r>
            <a:endParaRPr lang="en-US" i="0" dirty="0"/>
          </a:p>
        </p:txBody>
      </p:sp>
      <p:sp>
        <p:nvSpPr>
          <p:cNvPr id="4" name="Slide Number Placeholder 3"/>
          <p:cNvSpPr>
            <a:spLocks noGrp="1"/>
          </p:cNvSpPr>
          <p:nvPr>
            <p:ph type="sldNum" sz="quarter" idx="10"/>
          </p:nvPr>
        </p:nvSpPr>
        <p:spPr/>
        <p:txBody>
          <a:bodyPr/>
          <a:lstStyle/>
          <a:p>
            <a:fld id="{1515AD2C-1A76-4644-84A5-1147D8B6D0A0}" type="slidenum">
              <a:rPr lang="en-US" smtClean="0"/>
              <a:t>12</a:t>
            </a:fld>
            <a:endParaRPr lang="en-US"/>
          </a:p>
        </p:txBody>
      </p:sp>
    </p:spTree>
    <p:extLst>
      <p:ext uri="{BB962C8B-B14F-4D97-AF65-F5344CB8AC3E}">
        <p14:creationId xmlns:p14="http://schemas.microsoft.com/office/powerpoint/2010/main" val="260583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Remind students that readers summarize to check for understanding. As they are </a:t>
            </a:r>
            <a:r>
              <a:rPr lang="en-US" sz="1200" b="0" i="0" kern="1200" dirty="0" smtClean="0">
                <a:solidFill>
                  <a:schemeClr val="tx1"/>
                </a:solidFill>
                <a:effectLst/>
                <a:latin typeface="+mn-lt"/>
                <a:ea typeface="+mn-ea"/>
                <a:cs typeface="+mn-cs"/>
              </a:rPr>
              <a:t>reading on a regular basis, </a:t>
            </a:r>
            <a:r>
              <a:rPr lang="en-US" sz="1200" b="0" i="0" kern="1200" dirty="0" smtClean="0">
                <a:solidFill>
                  <a:schemeClr val="tx1"/>
                </a:solidFill>
                <a:effectLst/>
                <a:latin typeface="+mn-lt"/>
                <a:ea typeface="+mn-ea"/>
                <a:cs typeface="+mn-cs"/>
              </a:rPr>
              <a:t>ask them to stop periodically </a:t>
            </a:r>
            <a:r>
              <a:rPr lang="en-US" sz="1200" b="0" i="0" kern="1200" dirty="0" smtClean="0">
                <a:solidFill>
                  <a:schemeClr val="tx1"/>
                </a:solidFill>
                <a:effectLst/>
                <a:latin typeface="+mn-lt"/>
                <a:ea typeface="+mn-ea"/>
                <a:cs typeface="+mn-cs"/>
              </a:rPr>
              <a:t>to</a:t>
            </a:r>
            <a:r>
              <a:rPr lang="en-US" sz="1200" b="0" i="0" kern="1200" baseline="0" dirty="0" smtClean="0">
                <a:solidFill>
                  <a:schemeClr val="tx1"/>
                </a:solidFill>
                <a:effectLst/>
                <a:latin typeface="+mn-lt"/>
                <a:ea typeface="+mn-ea"/>
                <a:cs typeface="+mn-cs"/>
              </a:rPr>
              <a:t> summarize</a:t>
            </a:r>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 </a:t>
            </a:r>
            <a:r>
              <a:rPr lang="en-US" sz="1200" b="0" i="0" kern="1200" dirty="0" smtClean="0">
                <a:solidFill>
                  <a:schemeClr val="tx1"/>
                </a:solidFill>
                <a:effectLst/>
                <a:latin typeface="+mn-lt"/>
                <a:ea typeface="+mn-ea"/>
                <a:cs typeface="+mn-cs"/>
              </a:rPr>
              <a:t>might also ask them to notice when it is most helpful to summarize.</a:t>
            </a:r>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t>13</a:t>
            </a:fld>
            <a:endParaRPr lang="en-US"/>
          </a:p>
        </p:txBody>
      </p:sp>
    </p:spTree>
    <p:extLst>
      <p:ext uri="{BB962C8B-B14F-4D97-AF65-F5344CB8AC3E}">
        <p14:creationId xmlns:p14="http://schemas.microsoft.com/office/powerpoint/2010/main" val="263952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CCSS alignments</a:t>
            </a:r>
            <a:r>
              <a:rPr lang="en-US" baseline="0" dirty="0" smtClean="0"/>
              <a:t> for </a:t>
            </a:r>
            <a:r>
              <a:rPr lang="en-US" baseline="0" smtClean="0"/>
              <a:t>this lesson</a:t>
            </a:r>
            <a:endParaRPr lang="en-US" dirty="0"/>
          </a:p>
        </p:txBody>
      </p:sp>
      <p:sp>
        <p:nvSpPr>
          <p:cNvPr id="4" name="Slide Number Placeholder 3"/>
          <p:cNvSpPr>
            <a:spLocks noGrp="1"/>
          </p:cNvSpPr>
          <p:nvPr>
            <p:ph type="sldNum" sz="quarter" idx="10"/>
          </p:nvPr>
        </p:nvSpPr>
        <p:spPr/>
        <p:txBody>
          <a:bodyPr/>
          <a:lstStyle/>
          <a:p>
            <a:fld id="{423B00B5-C8A8-4744-B2A5-6D65C3971253}" type="slidenum">
              <a:rPr lang="en-US" smtClean="0"/>
              <a:pPr/>
              <a:t>14</a:t>
            </a:fld>
            <a:endParaRPr lang="en-US"/>
          </a:p>
        </p:txBody>
      </p:sp>
    </p:spTree>
    <p:extLst>
      <p:ext uri="{BB962C8B-B14F-4D97-AF65-F5344CB8AC3E}">
        <p14:creationId xmlns:p14="http://schemas.microsoft.com/office/powerpoint/2010/main" val="325235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Explain to students </a:t>
            </a:r>
            <a:r>
              <a:rPr lang="en-US" baseline="0" dirty="0" smtClean="0"/>
              <a:t>that that most important work in summarizing is deciding what information to include and what to leave out.</a:t>
            </a:r>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t>2</a:t>
            </a:fld>
            <a:endParaRPr lang="en-US"/>
          </a:p>
        </p:txBody>
      </p:sp>
    </p:spTree>
    <p:extLst>
      <p:ext uri="{BB962C8B-B14F-4D97-AF65-F5344CB8AC3E}">
        <p14:creationId xmlns:p14="http://schemas.microsoft.com/office/powerpoint/2010/main" val="23257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Tell </a:t>
            </a:r>
            <a:r>
              <a:rPr lang="en-US" baseline="0" dirty="0" smtClean="0"/>
              <a:t>students that writing a good summary begins </a:t>
            </a:r>
            <a:r>
              <a:rPr lang="en-US" baseline="0" dirty="0" smtClean="0"/>
              <a:t>with reading </a:t>
            </a:r>
            <a:r>
              <a:rPr lang="en-US" baseline="0" dirty="0" smtClean="0"/>
              <a:t>the text </a:t>
            </a:r>
            <a:r>
              <a:rPr lang="en-US" baseline="0" dirty="0" smtClean="0"/>
              <a:t>closely and carefully. For </a:t>
            </a:r>
            <a:r>
              <a:rPr lang="en-US" baseline="0" dirty="0" smtClean="0"/>
              <a:t>this exercise, the painting is the text, so you are going to “read” it </a:t>
            </a:r>
            <a:r>
              <a:rPr lang="en-US" baseline="0" dirty="0" smtClean="0"/>
              <a:t>closely by describing it in detail. </a:t>
            </a:r>
            <a:endParaRPr lang="en-US" baseline="0" dirty="0" smtClean="0"/>
          </a:p>
          <a:p>
            <a:endParaRPr lang="en-US" baseline="0" dirty="0" smtClean="0"/>
          </a:p>
          <a:p>
            <a:r>
              <a:rPr lang="en-US" baseline="0" dirty="0" smtClean="0"/>
              <a:t>Say something </a:t>
            </a:r>
            <a:r>
              <a:rPr lang="en-US" baseline="0" dirty="0" smtClean="0"/>
              <a:t>like this, taking notes as go: “</a:t>
            </a:r>
            <a:r>
              <a:rPr lang="en-US" baseline="0" dirty="0" smtClean="0"/>
              <a:t>Authors and artists include many details that they want readers to notice. </a:t>
            </a:r>
            <a:r>
              <a:rPr lang="en-US" baseline="0" dirty="0" smtClean="0"/>
              <a:t>For </a:t>
            </a:r>
            <a:r>
              <a:rPr lang="en-US" baseline="0" dirty="0" smtClean="0"/>
              <a:t>example, in this </a:t>
            </a:r>
            <a:r>
              <a:rPr lang="en-US" baseline="0" dirty="0" smtClean="0"/>
              <a:t>painting, </a:t>
            </a:r>
            <a:r>
              <a:rPr lang="en-US" baseline="0" dirty="0" smtClean="0">
                <a:solidFill>
                  <a:srgbClr val="FF0000"/>
                </a:solidFill>
              </a:rPr>
              <a:t>we see </a:t>
            </a:r>
            <a:r>
              <a:rPr lang="en-US" baseline="0" dirty="0" smtClean="0">
                <a:solidFill>
                  <a:srgbClr val="FF0000"/>
                </a:solidFill>
              </a:rPr>
              <a:t>three </a:t>
            </a:r>
            <a:r>
              <a:rPr lang="en-US" baseline="0" dirty="0" smtClean="0">
                <a:solidFill>
                  <a:srgbClr val="FF0000"/>
                </a:solidFill>
              </a:rPr>
              <a:t>people with </a:t>
            </a:r>
            <a:r>
              <a:rPr lang="en-US" baseline="0" dirty="0" smtClean="0">
                <a:solidFill>
                  <a:srgbClr val="FF0000"/>
                </a:solidFill>
              </a:rPr>
              <a:t>different </a:t>
            </a:r>
            <a:r>
              <a:rPr lang="en-US" baseline="0" dirty="0" smtClean="0">
                <a:solidFill>
                  <a:srgbClr val="FF0000"/>
                </a:solidFill>
              </a:rPr>
              <a:t>skin tones, </a:t>
            </a:r>
            <a:r>
              <a:rPr lang="en-US" baseline="0" dirty="0" smtClean="0">
                <a:solidFill>
                  <a:srgbClr val="FF0000"/>
                </a:solidFill>
              </a:rPr>
              <a:t>different colored </a:t>
            </a:r>
            <a:r>
              <a:rPr lang="en-US" baseline="0" dirty="0" smtClean="0">
                <a:solidFill>
                  <a:srgbClr val="FF0000"/>
                </a:solidFill>
              </a:rPr>
              <a:t>hair, and different colored shirts. The details about the differences </a:t>
            </a:r>
            <a:r>
              <a:rPr lang="en-US" baseline="0" dirty="0" smtClean="0">
                <a:solidFill>
                  <a:srgbClr val="FF0000"/>
                </a:solidFill>
              </a:rPr>
              <a:t>are </a:t>
            </a:r>
            <a:r>
              <a:rPr lang="en-US" baseline="0" dirty="0" smtClean="0">
                <a:solidFill>
                  <a:srgbClr val="FF0000"/>
                </a:solidFill>
              </a:rPr>
              <a:t>not that important. What is important is that </a:t>
            </a:r>
            <a:r>
              <a:rPr lang="en-US" baseline="0" dirty="0" smtClean="0">
                <a:solidFill>
                  <a:srgbClr val="FF0000"/>
                </a:solidFill>
              </a:rPr>
              <a:t>the people look different</a:t>
            </a:r>
            <a:r>
              <a:rPr lang="en-US" baseline="0" dirty="0" smtClean="0">
                <a:solidFill>
                  <a:srgbClr val="FF0000"/>
                </a:solidFill>
              </a:rPr>
              <a:t>. It is also important that they are singing </a:t>
            </a:r>
            <a:r>
              <a:rPr lang="en-US" i="1" baseline="0" dirty="0" smtClean="0">
                <a:solidFill>
                  <a:srgbClr val="FF0000"/>
                </a:solidFill>
              </a:rPr>
              <a:t>together</a:t>
            </a:r>
            <a:r>
              <a:rPr lang="en-US" baseline="0" dirty="0" smtClean="0">
                <a:solidFill>
                  <a:srgbClr val="FF0000"/>
                </a:solidFill>
              </a:rPr>
              <a:t> </a:t>
            </a:r>
            <a:r>
              <a:rPr lang="en-US" baseline="0" dirty="0" smtClean="0">
                <a:solidFill>
                  <a:srgbClr val="FF0000"/>
                </a:solidFill>
              </a:rPr>
              <a:t>about </a:t>
            </a:r>
            <a:r>
              <a:rPr lang="en-US" baseline="0" dirty="0" smtClean="0">
                <a:solidFill>
                  <a:srgbClr val="FF0000"/>
                </a:solidFill>
              </a:rPr>
              <a:t>the stars. So, for my summary, I am going to write, ‘Three diverse people sing about the stars together.” Notice how a summary is much shorter than a retelling, which would </a:t>
            </a:r>
            <a:r>
              <a:rPr lang="en-US" baseline="0" dirty="0" smtClean="0">
                <a:solidFill>
                  <a:srgbClr val="FF0000"/>
                </a:solidFill>
              </a:rPr>
              <a:t>likely </a:t>
            </a:r>
            <a:r>
              <a:rPr lang="en-US" baseline="0" dirty="0" smtClean="0">
                <a:solidFill>
                  <a:srgbClr val="FF0000"/>
                </a:solidFill>
              </a:rPr>
              <a:t>include many of the details that I’ve decided to leave out</a:t>
            </a:r>
            <a:r>
              <a:rPr lang="en-US" baseline="0" dirty="0" smtClean="0">
                <a:solidFill>
                  <a:srgbClr val="FF0000"/>
                </a:solidFill>
              </a:rPr>
              <a:t>.” </a:t>
            </a:r>
            <a:endParaRPr lang="en-US" baseline="0" dirty="0" smtClean="0">
              <a:solidFill>
                <a:srgbClr val="FF0000"/>
              </a:solidFill>
            </a:endParaRPr>
          </a:p>
          <a:p>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You may want to do this work on chart paper so that you can capture the evolution </a:t>
            </a:r>
            <a:r>
              <a:rPr lang="en-US" i="0" baseline="0" dirty="0" smtClean="0"/>
              <a:t>of your </a:t>
            </a:r>
            <a:r>
              <a:rPr lang="en-US" i="0" baseline="0" dirty="0" smtClean="0"/>
              <a:t>thinking easily </a:t>
            </a:r>
            <a:r>
              <a:rPr lang="en-US" i="0" baseline="0" dirty="0" smtClean="0"/>
              <a:t>while the image is </a:t>
            </a:r>
            <a:r>
              <a:rPr lang="en-US" i="0" baseline="0" dirty="0" smtClean="0"/>
              <a:t>projected</a:t>
            </a:r>
            <a:r>
              <a:rPr lang="en-US" i="0" baseline="0" dirty="0" smtClean="0"/>
              <a: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1242141F-5EE0-4818-8E7C-2B45289350B0}" type="slidenum">
              <a:rPr lang="en-US" smtClean="0"/>
              <a:pPr/>
              <a:t>3</a:t>
            </a:fld>
            <a:endParaRPr lang="en-US"/>
          </a:p>
        </p:txBody>
      </p:sp>
    </p:spTree>
    <p:extLst>
      <p:ext uri="{BB962C8B-B14F-4D97-AF65-F5344CB8AC3E}">
        <p14:creationId xmlns:p14="http://schemas.microsoft.com/office/powerpoint/2010/main" val="152945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a good summary starts with reading </a:t>
            </a:r>
            <a:r>
              <a:rPr lang="en-US" dirty="0" smtClean="0"/>
              <a:t>the text closely </a:t>
            </a:r>
            <a:r>
              <a:rPr lang="en-US" dirty="0" smtClean="0"/>
              <a:t>and carefully. </a:t>
            </a:r>
            <a:r>
              <a:rPr lang="en-US" dirty="0" smtClean="0"/>
              <a:t>Then have them </a:t>
            </a:r>
            <a:r>
              <a:rPr lang="en-US" dirty="0" smtClean="0"/>
              <a:t>“read” </a:t>
            </a:r>
            <a:r>
              <a:rPr lang="en-US" dirty="0" smtClean="0"/>
              <a:t>this </a:t>
            </a:r>
            <a:r>
              <a:rPr lang="en-US" dirty="0" smtClean="0"/>
              <a:t>photograph</a:t>
            </a:r>
            <a:r>
              <a:rPr lang="en-US" baseline="0" dirty="0" smtClean="0"/>
              <a:t> </a:t>
            </a:r>
            <a:r>
              <a:rPr lang="en-US" baseline="0" dirty="0" smtClean="0"/>
              <a:t>with a partner. Then let </a:t>
            </a:r>
            <a:r>
              <a:rPr lang="en-US" baseline="0" dirty="0" smtClean="0"/>
              <a:t>students share </a:t>
            </a:r>
            <a:r>
              <a:rPr lang="en-US" baseline="0" dirty="0" smtClean="0"/>
              <a:t>what </a:t>
            </a:r>
            <a:r>
              <a:rPr lang="en-US" baseline="0" dirty="0" smtClean="0"/>
              <a:t>they discover. </a:t>
            </a:r>
            <a:r>
              <a:rPr lang="en-US" i="0" baseline="0" dirty="0" smtClean="0"/>
              <a:t>Note: This image is a bit tricky! The man is not watering the plants; he is washing the window.</a:t>
            </a:r>
          </a:p>
          <a:p>
            <a:endParaRPr lang="en-US" i="1" baseline="0" dirty="0" smtClean="0"/>
          </a:p>
          <a:p>
            <a:r>
              <a:rPr lang="en-US" i="0" baseline="0" dirty="0" smtClean="0"/>
              <a:t>Collaborate with students to identify key information and unnecessary details. </a:t>
            </a:r>
            <a:r>
              <a:rPr lang="en-US" i="0" baseline="0" dirty="0" smtClean="0"/>
              <a:t>Then craft </a:t>
            </a:r>
            <a:r>
              <a:rPr lang="en-US" i="0" baseline="0" dirty="0" smtClean="0"/>
              <a:t>a </a:t>
            </a:r>
            <a:r>
              <a:rPr lang="en-US" i="0" baseline="0" dirty="0" smtClean="0"/>
              <a:t>summary together. </a:t>
            </a:r>
            <a:r>
              <a:rPr lang="en-US" i="0" baseline="0" dirty="0" smtClean="0"/>
              <a:t>The summary may be </a:t>
            </a:r>
            <a:r>
              <a:rPr lang="en-US" i="0" baseline="0" dirty="0" smtClean="0"/>
              <a:t>purely descriptive, </a:t>
            </a:r>
            <a:r>
              <a:rPr lang="en-US" i="0" baseline="0" dirty="0" smtClean="0"/>
              <a:t>such as “The man is washing </a:t>
            </a:r>
            <a:r>
              <a:rPr lang="en-US" i="0" baseline="0" dirty="0" smtClean="0"/>
              <a:t>a window</a:t>
            </a:r>
            <a:r>
              <a:rPr lang="en-US" i="0" baseline="0" dirty="0" smtClean="0"/>
              <a:t>, even though it looks like he is watering </a:t>
            </a:r>
            <a:r>
              <a:rPr lang="en-US" i="0" baseline="0" dirty="0" smtClean="0"/>
              <a:t>plants</a:t>
            </a:r>
            <a:r>
              <a:rPr lang="en-US" i="0" baseline="0" dirty="0" smtClean="0"/>
              <a:t>.” </a:t>
            </a:r>
            <a:r>
              <a:rPr lang="en-US" i="0" baseline="0" dirty="0" smtClean="0"/>
              <a:t>Or </a:t>
            </a:r>
            <a:r>
              <a:rPr lang="en-US" i="0" baseline="0" dirty="0" smtClean="0"/>
              <a:t>it may </a:t>
            </a:r>
            <a:r>
              <a:rPr lang="en-US" i="0" baseline="0" dirty="0" smtClean="0"/>
              <a:t>speak more </a:t>
            </a:r>
            <a:r>
              <a:rPr lang="en-US" i="0" baseline="0" dirty="0" smtClean="0"/>
              <a:t>to the </a:t>
            </a:r>
            <a:r>
              <a:rPr lang="en-US" i="0" baseline="0" dirty="0" smtClean="0"/>
              <a:t>artist’s intent—”Sometimes </a:t>
            </a:r>
            <a:r>
              <a:rPr lang="en-US" i="0" baseline="0" dirty="0" smtClean="0"/>
              <a:t>photographers take pictures that are designed to make you look twice</a:t>
            </a:r>
            <a:r>
              <a:rPr lang="en-US" i="0" baseline="0" dirty="0" smtClean="0"/>
              <a:t>!”—which is a higher </a:t>
            </a:r>
            <a:r>
              <a:rPr lang="en-US" i="0" baseline="0" dirty="0" smtClean="0"/>
              <a:t>level </a:t>
            </a:r>
            <a:r>
              <a:rPr lang="en-US" i="0" baseline="0" dirty="0" smtClean="0"/>
              <a:t>approach.</a:t>
            </a:r>
            <a:endParaRPr lang="en-US" i="0" baseline="0" dirty="0" smtClean="0"/>
          </a:p>
          <a:p>
            <a:endParaRPr lang="en-US"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You may want to do this work on chart paper so that you can capture the evolution of your thinking easily while the image is projected.</a:t>
            </a:r>
          </a:p>
          <a:p>
            <a:endParaRPr lang="en-US" i="0" baseline="0" dirty="0" smtClean="0"/>
          </a:p>
          <a:p>
            <a:endParaRPr lang="en-US" i="1" baseline="0" dirty="0" smtClean="0"/>
          </a:p>
          <a:p>
            <a:endParaRPr lang="en-US" i="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42141F-5EE0-4818-8E7C-2B45289350B0}" type="slidenum">
              <a:rPr lang="en-US" smtClean="0"/>
              <a:pPr/>
              <a:t>4</a:t>
            </a:fld>
            <a:endParaRPr lang="en-US"/>
          </a:p>
        </p:txBody>
      </p:sp>
    </p:spTree>
    <p:extLst>
      <p:ext uri="{BB962C8B-B14F-4D97-AF65-F5344CB8AC3E}">
        <p14:creationId xmlns:p14="http://schemas.microsoft.com/office/powerpoint/2010/main" val="20882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students work independently or </a:t>
            </a:r>
            <a:r>
              <a:rPr lang="en-US" baseline="0" dirty="0" smtClean="0"/>
              <a:t>in pairs to </a:t>
            </a:r>
            <a:r>
              <a:rPr lang="en-US" baseline="0" dirty="0" smtClean="0"/>
              <a:t>write a 1-3 sentence summary </a:t>
            </a:r>
            <a:r>
              <a:rPr lang="en-US" baseline="0" dirty="0" smtClean="0"/>
              <a:t>of </a:t>
            </a:r>
            <a:r>
              <a:rPr lang="en-US" baseline="0" dirty="0" smtClean="0"/>
              <a:t>this image. </a:t>
            </a:r>
            <a:r>
              <a:rPr lang="en-US" baseline="0" dirty="0" smtClean="0"/>
              <a:t>Before they begin, ask them to tell </a:t>
            </a:r>
            <a:r>
              <a:rPr lang="en-US" baseline="0" dirty="0" smtClean="0"/>
              <a:t>you the first step in developing a good summary (reading </a:t>
            </a:r>
            <a:r>
              <a:rPr lang="en-US" baseline="0" dirty="0" smtClean="0"/>
              <a:t>closely and carefully</a:t>
            </a:r>
            <a:r>
              <a:rPr lang="en-US" baseline="0" dirty="0" smtClean="0"/>
              <a:t>). Remind them that they </a:t>
            </a:r>
            <a:r>
              <a:rPr lang="en-US" baseline="0" dirty="0" smtClean="0"/>
              <a:t>are not writing a retelling, so they will </a:t>
            </a:r>
            <a:r>
              <a:rPr lang="en-US" baseline="0" dirty="0" smtClean="0"/>
              <a:t>have to figure out </a:t>
            </a:r>
            <a:r>
              <a:rPr lang="en-US" baseline="0" dirty="0" smtClean="0"/>
              <a:t>details to </a:t>
            </a:r>
            <a:r>
              <a:rPr lang="en-US" baseline="0" dirty="0" smtClean="0"/>
              <a:t>include and </a:t>
            </a:r>
            <a:r>
              <a:rPr lang="en-US" baseline="0" dirty="0" smtClean="0"/>
              <a:t>details </a:t>
            </a:r>
            <a:r>
              <a:rPr lang="en-US" baseline="0" dirty="0" smtClean="0"/>
              <a:t>to leave </a:t>
            </a:r>
            <a:r>
              <a:rPr lang="en-US" baseline="0" dirty="0" smtClean="0"/>
              <a:t>out. </a:t>
            </a:r>
            <a:r>
              <a:rPr lang="en-US" i="0" baseline="0" dirty="0" smtClean="0"/>
              <a:t>Note</a:t>
            </a:r>
            <a:r>
              <a:rPr lang="en-US" i="0" baseline="0" dirty="0" smtClean="0"/>
              <a:t>: This image has a lot of extraneous details.</a:t>
            </a:r>
          </a:p>
          <a:p>
            <a:endParaRPr lang="en-US" i="1" baseline="0" dirty="0" smtClean="0"/>
          </a:p>
          <a:p>
            <a:r>
              <a:rPr lang="en-US" i="0" baseline="0" dirty="0" smtClean="0"/>
              <a:t>While students </a:t>
            </a:r>
            <a:r>
              <a:rPr lang="en-US" i="0" baseline="0" dirty="0" smtClean="0"/>
              <a:t>work, </a:t>
            </a:r>
            <a:r>
              <a:rPr lang="en-US" i="0" baseline="0" dirty="0" smtClean="0"/>
              <a:t>circulate to observe, guide, and </a:t>
            </a:r>
            <a:r>
              <a:rPr lang="en-US" i="0" baseline="0" dirty="0" smtClean="0"/>
              <a:t>take anecdotal notes</a:t>
            </a:r>
            <a:r>
              <a:rPr lang="en-US" i="0" baseline="0" dirty="0" smtClean="0"/>
              <a:t>. </a:t>
            </a:r>
          </a:p>
          <a:p>
            <a:endParaRPr lang="en-US" i="0" baseline="0" dirty="0" smtClean="0"/>
          </a:p>
          <a:p>
            <a:r>
              <a:rPr lang="en-US" i="0" baseline="0" dirty="0" smtClean="0"/>
              <a:t>When they’re finished, have some students read their summaries to </a:t>
            </a:r>
            <a:r>
              <a:rPr lang="en-US" i="0" baseline="0" dirty="0" smtClean="0"/>
              <a:t>the whole </a:t>
            </a:r>
            <a:r>
              <a:rPr lang="en-US" i="0" baseline="0" dirty="0" smtClean="0"/>
              <a:t>group. After each reading, ask the class to determine whether the writer made </a:t>
            </a:r>
            <a:r>
              <a:rPr lang="en-US" i="0" baseline="0" dirty="0" smtClean="0"/>
              <a:t>sound choices about what to include and what to leave out.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You may want to do this work on chart paper so that you can capture the evolution of your thinking easily while the image is projected.</a:t>
            </a:r>
          </a:p>
          <a:p>
            <a:endParaRPr lang="en-US" i="0" dirty="0"/>
          </a:p>
        </p:txBody>
      </p:sp>
      <p:sp>
        <p:nvSpPr>
          <p:cNvPr id="4" name="Slide Number Placeholder 3"/>
          <p:cNvSpPr>
            <a:spLocks noGrp="1"/>
          </p:cNvSpPr>
          <p:nvPr>
            <p:ph type="sldNum" sz="quarter" idx="10"/>
          </p:nvPr>
        </p:nvSpPr>
        <p:spPr/>
        <p:txBody>
          <a:bodyPr/>
          <a:lstStyle/>
          <a:p>
            <a:fld id="{1242141F-5EE0-4818-8E7C-2B45289350B0}" type="slidenum">
              <a:rPr lang="en-US" smtClean="0"/>
              <a:pPr/>
              <a:t>5</a:t>
            </a:fld>
            <a:endParaRPr lang="en-US"/>
          </a:p>
        </p:txBody>
      </p:sp>
    </p:spTree>
    <p:extLst>
      <p:ext uri="{BB962C8B-B14F-4D97-AF65-F5344CB8AC3E}">
        <p14:creationId xmlns:p14="http://schemas.microsoft.com/office/powerpoint/2010/main" val="173391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Tell </a:t>
            </a:r>
            <a:r>
              <a:rPr lang="en-US" sz="1200" b="0" i="0" kern="1200" baseline="0" dirty="0" smtClean="0">
                <a:solidFill>
                  <a:schemeClr val="tx1"/>
                </a:solidFill>
                <a:latin typeface="+mn-lt"/>
                <a:ea typeface="+mn-ea"/>
                <a:cs typeface="+mn-cs"/>
              </a:rPr>
              <a:t>students </a:t>
            </a:r>
            <a:r>
              <a:rPr lang="en-US" sz="1200" b="0" i="0" kern="1200" baseline="0" dirty="0" smtClean="0">
                <a:solidFill>
                  <a:schemeClr val="tx1"/>
                </a:solidFill>
                <a:latin typeface="+mn-lt"/>
                <a:ea typeface="+mn-ea"/>
                <a:cs typeface="+mn-cs"/>
              </a:rPr>
              <a:t>that </a:t>
            </a:r>
            <a:r>
              <a:rPr lang="en-US" sz="1200" b="0" i="0" kern="1200" baseline="0" dirty="0" smtClean="0">
                <a:solidFill>
                  <a:schemeClr val="tx1"/>
                </a:solidFill>
                <a:latin typeface="+mn-lt"/>
                <a:ea typeface="+mn-ea"/>
                <a:cs typeface="+mn-cs"/>
              </a:rPr>
              <a:t>summarizing </a:t>
            </a:r>
            <a:r>
              <a:rPr lang="en-US" sz="1200" b="0" i="0" kern="1200" dirty="0" smtClean="0">
                <a:solidFill>
                  <a:schemeClr val="tx1"/>
                </a:solidFill>
                <a:latin typeface="+mn-lt"/>
                <a:ea typeface="+mn-ea"/>
                <a:cs typeface="+mn-cs"/>
              </a:rPr>
              <a:t>is</a:t>
            </a:r>
            <a:r>
              <a:rPr lang="en-US"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not only a skill </a:t>
            </a:r>
            <a:r>
              <a:rPr lang="en-US" sz="1200" b="0" i="0" kern="1200" baseline="0" dirty="0" smtClean="0">
                <a:solidFill>
                  <a:schemeClr val="tx1"/>
                </a:solidFill>
                <a:latin typeface="+mn-lt"/>
                <a:ea typeface="+mn-ea"/>
                <a:cs typeface="+mn-cs"/>
              </a:rPr>
              <a:t>we </a:t>
            </a:r>
            <a:r>
              <a:rPr lang="en-US" sz="1200" b="0" i="0" kern="1200" baseline="0" dirty="0" smtClean="0">
                <a:solidFill>
                  <a:schemeClr val="tx1"/>
                </a:solidFill>
                <a:latin typeface="+mn-lt"/>
                <a:ea typeface="+mn-ea"/>
                <a:cs typeface="+mn-cs"/>
              </a:rPr>
              <a:t>use when reading art, </a:t>
            </a:r>
            <a:r>
              <a:rPr lang="en-US" sz="1200" b="0" i="0" kern="1200" baseline="0" dirty="0" smtClean="0">
                <a:solidFill>
                  <a:schemeClr val="tx1"/>
                </a:solidFill>
                <a:latin typeface="+mn-lt"/>
                <a:ea typeface="+mn-ea"/>
                <a:cs typeface="+mn-cs"/>
              </a:rPr>
              <a:t> but </a:t>
            </a:r>
            <a:r>
              <a:rPr lang="en-US" sz="1200" b="0" i="0" kern="1200" baseline="0" dirty="0" smtClean="0">
                <a:solidFill>
                  <a:schemeClr val="tx1"/>
                </a:solidFill>
                <a:latin typeface="+mn-lt"/>
                <a:ea typeface="+mn-ea"/>
                <a:cs typeface="+mn-cs"/>
              </a:rPr>
              <a:t>also a skill we use when reading text. Explain that you will be asking them to read  and summarize a series of </a:t>
            </a:r>
            <a:r>
              <a:rPr lang="en-US" sz="1200" b="0" i="0" kern="1200" baseline="0" dirty="0" smtClean="0">
                <a:solidFill>
                  <a:schemeClr val="tx1"/>
                </a:solidFill>
                <a:latin typeface="+mn-lt"/>
                <a:ea typeface="+mn-ea"/>
                <a:cs typeface="+mn-cs"/>
              </a:rPr>
              <a:t>text </a:t>
            </a:r>
            <a:r>
              <a:rPr lang="en-US" sz="1200" b="0" i="0" kern="1200" baseline="0" dirty="0" smtClean="0">
                <a:solidFill>
                  <a:schemeClr val="tx1"/>
                </a:solidFill>
                <a:latin typeface="+mn-lt"/>
                <a:ea typeface="+mn-ea"/>
                <a:cs typeface="+mn-cs"/>
              </a:rPr>
              <a:t>excerpts.  </a:t>
            </a:r>
            <a:endParaRPr lang="en-US" dirty="0" smtClean="0"/>
          </a:p>
          <a:p>
            <a:endParaRPr lang="en-US" dirty="0"/>
          </a:p>
        </p:txBody>
      </p:sp>
      <p:sp>
        <p:nvSpPr>
          <p:cNvPr id="4" name="Slide Number Placeholder 3"/>
          <p:cNvSpPr>
            <a:spLocks noGrp="1"/>
          </p:cNvSpPr>
          <p:nvPr>
            <p:ph type="sldNum" sz="quarter" idx="10"/>
          </p:nvPr>
        </p:nvSpPr>
        <p:spPr/>
        <p:txBody>
          <a:bodyPr/>
          <a:lstStyle/>
          <a:p>
            <a:fld id="{1515AD2C-1A76-4644-84A5-1147D8B6D0A0}" type="slidenum">
              <a:rPr lang="en-US" smtClean="0"/>
              <a:t>6</a:t>
            </a:fld>
            <a:endParaRPr lang="en-US"/>
          </a:p>
        </p:txBody>
      </p:sp>
    </p:spTree>
    <p:extLst>
      <p:ext uri="{BB962C8B-B14F-4D97-AF65-F5344CB8AC3E}">
        <p14:creationId xmlns:p14="http://schemas.microsoft.com/office/powerpoint/2010/main" val="35938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Tell students you </a:t>
            </a:r>
            <a:r>
              <a:rPr lang="en-US" dirty="0" smtClean="0"/>
              <a:t>are going to model </a:t>
            </a:r>
            <a:r>
              <a:rPr lang="en-US" dirty="0" smtClean="0"/>
              <a:t>how</a:t>
            </a:r>
            <a:r>
              <a:rPr lang="en-US" baseline="0" dirty="0" smtClean="0"/>
              <a:t> to write</a:t>
            </a:r>
            <a:r>
              <a:rPr lang="en-US" dirty="0" smtClean="0"/>
              <a:t> </a:t>
            </a:r>
            <a:r>
              <a:rPr lang="en-US" dirty="0" smtClean="0"/>
              <a:t>a summary </a:t>
            </a:r>
            <a:r>
              <a:rPr lang="en-US" dirty="0" smtClean="0"/>
              <a:t>of</a:t>
            </a:r>
            <a:r>
              <a:rPr lang="en-US" baseline="0" dirty="0" smtClean="0"/>
              <a:t> this excerpt from </a:t>
            </a:r>
            <a:r>
              <a:rPr lang="en-US" i="1" baseline="0" dirty="0" err="1" smtClean="0"/>
              <a:t>LaRue</a:t>
            </a:r>
            <a:r>
              <a:rPr lang="en-US" i="1" baseline="0" dirty="0" smtClean="0"/>
              <a:t> for Mayor</a:t>
            </a:r>
            <a:r>
              <a:rPr lang="en-US"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Provide </a:t>
            </a:r>
            <a:r>
              <a:rPr lang="en-US" dirty="0" smtClean="0"/>
              <a:t>students adequate time to read the excerpt.</a:t>
            </a:r>
            <a:r>
              <a:rPr lang="en-US" baseline="0" dirty="0" smtClean="0"/>
              <a:t> </a:t>
            </a:r>
            <a:r>
              <a:rPr lang="en-US" baseline="0" dirty="0" smtClean="0"/>
              <a:t>Then think </a:t>
            </a:r>
            <a:r>
              <a:rPr lang="en-US" baseline="0" dirty="0" smtClean="0"/>
              <a:t>aloud as you retell the events of the story. You might say something like, “A baseball game in Snort City was interrupted by misbehaving dogs who have been wreaking havoc throughout the city.”</a:t>
            </a:r>
          </a:p>
          <a:p>
            <a:endParaRPr lang="en-US" baseline="0" dirty="0" smtClean="0"/>
          </a:p>
          <a:p>
            <a:r>
              <a:rPr lang="en-US" baseline="0" dirty="0" smtClean="0"/>
              <a:t>Then think aloud as you develop a summary, making </a:t>
            </a:r>
            <a:r>
              <a:rPr lang="en-US" baseline="0" dirty="0" smtClean="0"/>
              <a:t>clear what you plan to </a:t>
            </a:r>
            <a:r>
              <a:rPr lang="en-US" baseline="0" dirty="0" smtClean="0"/>
              <a:t>include and not </a:t>
            </a:r>
            <a:r>
              <a:rPr lang="en-US" baseline="0" dirty="0" smtClean="0"/>
              <a:t>include. </a:t>
            </a:r>
            <a:r>
              <a:rPr lang="en-US" baseline="0" dirty="0" smtClean="0"/>
              <a:t>When </a:t>
            </a:r>
            <a:r>
              <a:rPr lang="en-US" baseline="0" dirty="0" smtClean="0"/>
              <a:t>you’re </a:t>
            </a:r>
            <a:r>
              <a:rPr lang="en-US" baseline="0" dirty="0" smtClean="0"/>
              <a:t>finished, ask students to evaluate your summary, </a:t>
            </a:r>
            <a:r>
              <a:rPr lang="en-US" baseline="0" dirty="0" smtClean="0"/>
              <a:t>inviting them to make suggestions for improvement. </a:t>
            </a:r>
            <a:endParaRPr lang="en-US" baseline="0" dirty="0" smtClean="0"/>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You may want to do this work on chart paper so that you can capture the evolution of your thinking easily while the image is projected.</a:t>
            </a:r>
          </a:p>
          <a:p>
            <a:endParaRPr lang="en-US" i="1" baseline="0" dirty="0" smtClean="0"/>
          </a:p>
          <a:p>
            <a:r>
              <a:rPr lang="en-US" i="0" baseline="0" dirty="0" smtClean="0"/>
              <a:t>If you have a copy of this book available, </a:t>
            </a:r>
            <a:r>
              <a:rPr lang="en-US" i="0" baseline="0" dirty="0" smtClean="0"/>
              <a:t>encourage students </a:t>
            </a:r>
            <a:r>
              <a:rPr lang="en-US" i="0" baseline="0" dirty="0" smtClean="0"/>
              <a:t>to </a:t>
            </a:r>
            <a:r>
              <a:rPr lang="en-US" i="0" baseline="0" dirty="0" smtClean="0"/>
              <a:t>read it </a:t>
            </a:r>
            <a:r>
              <a:rPr lang="en-US" i="0" baseline="0" dirty="0" smtClean="0"/>
              <a:t>to find out the whole story.</a:t>
            </a:r>
            <a:endParaRPr lang="en-US" i="0" dirty="0"/>
          </a:p>
        </p:txBody>
      </p:sp>
      <p:sp>
        <p:nvSpPr>
          <p:cNvPr id="4" name="Slide Number Placeholder 3"/>
          <p:cNvSpPr>
            <a:spLocks noGrp="1"/>
          </p:cNvSpPr>
          <p:nvPr>
            <p:ph type="sldNum" sz="quarter" idx="10"/>
          </p:nvPr>
        </p:nvSpPr>
        <p:spPr/>
        <p:txBody>
          <a:bodyPr/>
          <a:lstStyle/>
          <a:p>
            <a:fld id="{1242141F-5EE0-4818-8E7C-2B45289350B0}" type="slidenum">
              <a:rPr lang="en-US" smtClean="0"/>
              <a:pPr/>
              <a:t>7</a:t>
            </a:fld>
            <a:endParaRPr lang="en-US"/>
          </a:p>
        </p:txBody>
      </p:sp>
    </p:spTree>
    <p:extLst>
      <p:ext uri="{BB962C8B-B14F-4D97-AF65-F5344CB8AC3E}">
        <p14:creationId xmlns:p14="http://schemas.microsoft.com/office/powerpoint/2010/main" val="161344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t>
            </a:r>
            <a:r>
              <a:rPr lang="en-US" dirty="0" smtClean="0"/>
              <a:t>students adequate time to read the excerpt.</a:t>
            </a:r>
            <a:r>
              <a:rPr lang="en-US" baseline="0" dirty="0" smtClean="0"/>
              <a:t> </a:t>
            </a:r>
            <a:r>
              <a:rPr lang="en-US" baseline="0" dirty="0" smtClean="0"/>
              <a:t>Then ask them to </a:t>
            </a:r>
            <a:r>
              <a:rPr lang="en-US" baseline="0" dirty="0" smtClean="0"/>
              <a:t>first retell to a partner what they understand about the story from the </a:t>
            </a:r>
            <a:r>
              <a:rPr lang="en-US" baseline="0" dirty="0" smtClean="0"/>
              <a:t>excerpt, and share those understandings </a:t>
            </a:r>
            <a:r>
              <a:rPr lang="en-US" baseline="0" dirty="0" smtClean="0"/>
              <a:t>with the whole group.</a:t>
            </a:r>
          </a:p>
          <a:p>
            <a:endParaRPr lang="en-US" baseline="0" dirty="0" smtClean="0"/>
          </a:p>
          <a:p>
            <a:r>
              <a:rPr lang="en-US" baseline="0" dirty="0" smtClean="0"/>
              <a:t>Ask students </a:t>
            </a:r>
            <a:r>
              <a:rPr lang="en-US" baseline="0" dirty="0" smtClean="0"/>
              <a:t>tell you what they </a:t>
            </a:r>
            <a:r>
              <a:rPr lang="en-US" baseline="0" dirty="0" smtClean="0"/>
              <a:t>think should be included in a </a:t>
            </a:r>
            <a:r>
              <a:rPr lang="en-US" baseline="0" dirty="0" smtClean="0"/>
              <a:t>summary. </a:t>
            </a:r>
            <a:r>
              <a:rPr lang="en-US" baseline="0" dirty="0" smtClean="0"/>
              <a:t>Collect their ideas, clarifying </a:t>
            </a:r>
            <a:r>
              <a:rPr lang="en-US" baseline="0" dirty="0" smtClean="0"/>
              <a:t>points as </a:t>
            </a:r>
            <a:r>
              <a:rPr lang="en-US" baseline="0" dirty="0" smtClean="0"/>
              <a:t>necessary.</a:t>
            </a:r>
          </a:p>
          <a:p>
            <a:endParaRPr lang="en-US" baseline="0" dirty="0" smtClean="0"/>
          </a:p>
          <a:p>
            <a:r>
              <a:rPr lang="en-US" baseline="0" dirty="0" smtClean="0"/>
              <a:t>Collaborate with students to write a one-sentence summary of the text </a:t>
            </a:r>
            <a:r>
              <a:rPr lang="en-US" baseline="0" dirty="0" smtClean="0"/>
              <a:t>excerpt, along these lines: “</a:t>
            </a:r>
            <a:r>
              <a:rPr lang="en-US" sz="1200" b="0" i="0" kern="1200" dirty="0" smtClean="0">
                <a:solidFill>
                  <a:schemeClr val="tx1"/>
                </a:solidFill>
                <a:effectLst/>
                <a:latin typeface="+mn-lt"/>
                <a:ea typeface="+mn-ea"/>
                <a:cs typeface="+mn-cs"/>
              </a:rPr>
              <a:t>A group of owls is flying to Great </a:t>
            </a:r>
            <a:r>
              <a:rPr lang="en-US" sz="1200" b="0" i="0" kern="1200" dirty="0" err="1" smtClean="0">
                <a:solidFill>
                  <a:schemeClr val="tx1"/>
                </a:solidFill>
                <a:effectLst/>
                <a:latin typeface="+mn-lt"/>
                <a:ea typeface="+mn-ea"/>
                <a:cs typeface="+mn-cs"/>
              </a:rPr>
              <a:t>Ga’Hoole</a:t>
            </a:r>
            <a:r>
              <a:rPr lang="en-US" sz="1200" b="0" i="0" kern="1200" dirty="0" smtClean="0">
                <a:solidFill>
                  <a:schemeClr val="tx1"/>
                </a:solidFill>
                <a:effectLst/>
                <a:latin typeface="+mn-lt"/>
                <a:ea typeface="+mn-ea"/>
                <a:cs typeface="+mn-cs"/>
              </a:rPr>
              <a:t> to meet with an important order of owls known to perform noble deeds.” </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You may want to do this work on chart paper so that you can capture the evolution of your thinking easily while the image is projected.</a:t>
            </a:r>
          </a:p>
          <a:p>
            <a:endParaRPr lang="en-US" i="1" baseline="0" dirty="0" smtClean="0"/>
          </a:p>
          <a:p>
            <a:r>
              <a:rPr lang="en-US" i="0" baseline="0" dirty="0" smtClean="0"/>
              <a:t>If you have a copy of this book available, encourage students to read it to find out the whole story.</a:t>
            </a:r>
            <a:endParaRPr lang="en-US" i="0" dirty="0" smtClean="0"/>
          </a:p>
          <a:p>
            <a:endParaRPr lang="en-US" dirty="0"/>
          </a:p>
        </p:txBody>
      </p:sp>
      <p:sp>
        <p:nvSpPr>
          <p:cNvPr id="4" name="Slide Number Placeholder 3"/>
          <p:cNvSpPr>
            <a:spLocks noGrp="1"/>
          </p:cNvSpPr>
          <p:nvPr>
            <p:ph type="sldNum" sz="quarter" idx="10"/>
          </p:nvPr>
        </p:nvSpPr>
        <p:spPr/>
        <p:txBody>
          <a:bodyPr/>
          <a:lstStyle/>
          <a:p>
            <a:fld id="{1242141F-5EE0-4818-8E7C-2B45289350B0}" type="slidenum">
              <a:rPr lang="en-US" smtClean="0"/>
              <a:pPr/>
              <a:t>8</a:t>
            </a:fld>
            <a:endParaRPr lang="en-US"/>
          </a:p>
        </p:txBody>
      </p:sp>
    </p:spTree>
    <p:extLst>
      <p:ext uri="{BB962C8B-B14F-4D97-AF65-F5344CB8AC3E}">
        <p14:creationId xmlns:p14="http://schemas.microsoft.com/office/powerpoint/2010/main" val="133260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 </a:t>
            </a:r>
            <a:r>
              <a:rPr lang="en-US" dirty="0" smtClean="0"/>
              <a:t>students work </a:t>
            </a:r>
            <a:r>
              <a:rPr lang="en-US" dirty="0" smtClean="0"/>
              <a:t>independently or in pairs </a:t>
            </a:r>
            <a:r>
              <a:rPr lang="en-US" dirty="0" smtClean="0"/>
              <a:t>to read the text </a:t>
            </a:r>
            <a:r>
              <a:rPr lang="en-US" dirty="0" smtClean="0"/>
              <a:t>excerpt closely </a:t>
            </a:r>
            <a:r>
              <a:rPr lang="en-US" dirty="0" smtClean="0"/>
              <a:t>and write one-sentence summaries. As they </a:t>
            </a:r>
            <a:r>
              <a:rPr lang="en-US" dirty="0" smtClean="0"/>
              <a:t>they</a:t>
            </a:r>
            <a:r>
              <a:rPr lang="en-US" baseline="0" dirty="0" smtClean="0"/>
              <a:t> work, </a:t>
            </a:r>
            <a:r>
              <a:rPr lang="en-US" dirty="0" smtClean="0"/>
              <a:t>circulate </a:t>
            </a:r>
            <a:r>
              <a:rPr lang="en-US" dirty="0" smtClean="0"/>
              <a:t>to observe their progress, guide their learning, and collect anecdotal notes</a:t>
            </a:r>
            <a:r>
              <a:rPr lang="en-US" dirty="0" smtClean="0"/>
              <a:t>. Students might write</a:t>
            </a:r>
            <a:r>
              <a:rPr lang="en-US" baseline="0" dirty="0" smtClean="0"/>
              <a:t> </a:t>
            </a:r>
            <a:r>
              <a:rPr lang="en-US" dirty="0" smtClean="0"/>
              <a:t>something along</a:t>
            </a:r>
            <a:r>
              <a:rPr lang="en-US" baseline="0" dirty="0" smtClean="0"/>
              <a:t> these lines</a:t>
            </a:r>
            <a:r>
              <a:rPr lang="en-US" dirty="0" smtClean="0"/>
              <a:t>: “Rather than using money to get</a:t>
            </a:r>
            <a:r>
              <a:rPr lang="en-US" baseline="0" dirty="0" smtClean="0"/>
              <a:t> everyday items, Mayans traded for them.” Or, “</a:t>
            </a:r>
            <a:r>
              <a:rPr lang="en-US" sz="1200" b="0" i="0" kern="1200" dirty="0" smtClean="0">
                <a:solidFill>
                  <a:schemeClr val="tx1"/>
                </a:solidFill>
                <a:effectLst/>
                <a:latin typeface="+mn-lt"/>
                <a:ea typeface="+mn-ea"/>
                <a:cs typeface="+mn-cs"/>
              </a:rPr>
              <a:t>Mayan trade involved exchanging everyday things,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such as pottery, baskets, and</a:t>
            </a:r>
            <a:r>
              <a:rPr lang="en-US" sz="1200" b="0" i="0" kern="1200" baseline="0" dirty="0" smtClean="0">
                <a:solidFill>
                  <a:schemeClr val="tx1"/>
                </a:solidFill>
                <a:effectLst/>
                <a:latin typeface="+mn-lt"/>
                <a:ea typeface="+mn-ea"/>
                <a:cs typeface="+mn-cs"/>
              </a:rPr>
              <a:t> textiles</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Expect s</a:t>
            </a:r>
            <a:r>
              <a:rPr lang="en-US" baseline="0" dirty="0" smtClean="0"/>
              <a:t>ummaries to vary.</a:t>
            </a:r>
            <a:endParaRPr lang="en-US" i="1" dirty="0" smtClean="0"/>
          </a:p>
          <a:p>
            <a:endParaRPr lang="en-US" dirty="0" smtClean="0"/>
          </a:p>
          <a:p>
            <a:r>
              <a:rPr lang="en-US" dirty="0" smtClean="0"/>
              <a:t>When they’re </a:t>
            </a:r>
            <a:r>
              <a:rPr lang="en-US" baseline="0" dirty="0" smtClean="0"/>
              <a:t>finished, have students read their summaries to the whole group. After each reading, let the </a:t>
            </a:r>
            <a:r>
              <a:rPr lang="en-US" baseline="0" dirty="0" smtClean="0"/>
              <a:t>class evaluate how well the </a:t>
            </a:r>
            <a:r>
              <a:rPr lang="en-US" baseline="0" dirty="0" smtClean="0"/>
              <a:t>writer </a:t>
            </a:r>
            <a:r>
              <a:rPr lang="en-US" baseline="0" dirty="0" smtClean="0"/>
              <a:t>summarized the text and/or offer suggestions for making the summary stronger.</a:t>
            </a:r>
            <a:endParaRPr lang="en-US" dirty="0" smtClean="0"/>
          </a:p>
          <a:p>
            <a:endParaRPr lang="en-US" i="0" dirty="0" smtClean="0"/>
          </a:p>
          <a:p>
            <a:r>
              <a:rPr lang="en-US" i="0" dirty="0" smtClean="0"/>
              <a:t>If you have a copy of this book available, </a:t>
            </a:r>
            <a:r>
              <a:rPr lang="en-US" i="0" dirty="0" smtClean="0"/>
              <a:t>encourage students </a:t>
            </a:r>
            <a:r>
              <a:rPr lang="en-US" i="0" dirty="0" smtClean="0"/>
              <a:t>to read </a:t>
            </a:r>
            <a:r>
              <a:rPr lang="en-US" i="0" dirty="0" smtClean="0"/>
              <a:t>it to </a:t>
            </a:r>
            <a:r>
              <a:rPr lang="en-US" i="0" dirty="0" smtClean="0"/>
              <a:t>find out more about the Mayans.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42141F-5EE0-4818-8E7C-2B45289350B0}" type="slidenum">
              <a:rPr lang="en-US" smtClean="0"/>
              <a:pPr/>
              <a:t>9</a:t>
            </a:fld>
            <a:endParaRPr lang="en-US"/>
          </a:p>
        </p:txBody>
      </p:sp>
    </p:spTree>
    <p:extLst>
      <p:ext uri="{BB962C8B-B14F-4D97-AF65-F5344CB8AC3E}">
        <p14:creationId xmlns:p14="http://schemas.microsoft.com/office/powerpoint/2010/main" val="34975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7624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139830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3489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6123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DC3BC-BBFE-4083-8D51-8AE7A41EDB51}" type="datetimeFigureOut">
              <a:rPr lang="en-US" smtClean="0"/>
              <a:pPr/>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297892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DC3BC-BBFE-4083-8D51-8AE7A41EDB51}" type="datetimeFigureOut">
              <a:rPr lang="en-US" smtClean="0"/>
              <a:pPr/>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111025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DC3BC-BBFE-4083-8D51-8AE7A41EDB51}" type="datetimeFigureOut">
              <a:rPr lang="en-US" smtClean="0"/>
              <a:pPr/>
              <a:t>4/2/15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10107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DC3BC-BBFE-4083-8D51-8AE7A41EDB51}" type="datetimeFigureOut">
              <a:rPr lang="en-US" smtClean="0"/>
              <a:pPr/>
              <a:t>4/2/15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03045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DC3BC-BBFE-4083-8D51-8AE7A41EDB51}" type="datetimeFigureOut">
              <a:rPr lang="en-US" smtClean="0"/>
              <a:pPr/>
              <a:t>4/2/15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64354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DC3BC-BBFE-4083-8D51-8AE7A41EDB51}" type="datetimeFigureOut">
              <a:rPr lang="en-US" smtClean="0"/>
              <a:pPr/>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51670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DC3BC-BBFE-4083-8D51-8AE7A41EDB51}" type="datetimeFigureOut">
              <a:rPr lang="en-US" smtClean="0"/>
              <a:pPr/>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D8468-5916-41F5-82C7-E71613C7DB4C}" type="slidenum">
              <a:rPr lang="en-US" smtClean="0"/>
              <a:pPr/>
              <a:t>‹#›</a:t>
            </a:fld>
            <a:endParaRPr lang="en-US"/>
          </a:p>
        </p:txBody>
      </p:sp>
    </p:spTree>
    <p:extLst>
      <p:ext uri="{BB962C8B-B14F-4D97-AF65-F5344CB8AC3E}">
        <p14:creationId xmlns:p14="http://schemas.microsoft.com/office/powerpoint/2010/main" val="35114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DC3BC-BBFE-4083-8D51-8AE7A41EDB51}" type="datetimeFigureOut">
              <a:rPr lang="en-US" smtClean="0"/>
              <a:pPr/>
              <a:t>4/2/15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D8468-5916-41F5-82C7-E71613C7DB4C}" type="slidenum">
              <a:rPr lang="en-US" smtClean="0"/>
              <a:pPr/>
              <a:t>‹#›</a:t>
            </a:fld>
            <a:endParaRPr lang="en-US"/>
          </a:p>
        </p:txBody>
      </p:sp>
    </p:spTree>
    <p:extLst>
      <p:ext uri="{BB962C8B-B14F-4D97-AF65-F5344CB8AC3E}">
        <p14:creationId xmlns:p14="http://schemas.microsoft.com/office/powerpoint/2010/main" val="200231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literacyhead.com/" TargetMode="External"/><Relationship Id="rId5" Type="http://schemas.openxmlformats.org/officeDocument/2006/relationships/image" Target="../media/image2.png"/><Relationship Id="rId6" Type="http://schemas.openxmlformats.org/officeDocument/2006/relationships/hyperlink" Target="http://www.scholastic.com/home/"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2.png"/><Relationship Id="rId5" Type="http://schemas.openxmlformats.org/officeDocument/2006/relationships/hyperlink" Target="http://www.scholastic.com/home/"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2.png"/><Relationship Id="rId5" Type="http://schemas.openxmlformats.org/officeDocument/2006/relationships/hyperlink" Target="http://www.scholastic.com/home/"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2.png"/><Relationship Id="rId5" Type="http://schemas.openxmlformats.org/officeDocument/2006/relationships/hyperlink" Target="http://www.scholastic.com/home/"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2.png"/><Relationship Id="rId5" Type="http://schemas.openxmlformats.org/officeDocument/2006/relationships/image" Target="../media/image1.jpeg"/><Relationship Id="rId6" Type="http://schemas.openxmlformats.org/officeDocument/2006/relationships/hyperlink" Target="http://www.scholastic.com/home/"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gMAKkDEB2Q-BgWZ0y80IoVSUJmgNPbvk2DwZXOEY7Rk/edit" TargetMode="External"/><Relationship Id="rId4" Type="http://schemas.openxmlformats.org/officeDocument/2006/relationships/hyperlink" Target="https://docs.google.com/spreadsheet/ccc?key=0Aq-ZEE8KbFygdEZNd29xb2FXWFlITzRsTl92WUtSRWc" TargetMode="External"/><Relationship Id="rId5" Type="http://schemas.openxmlformats.org/officeDocument/2006/relationships/hyperlink" Target="https://docs.google.com/spreadsheets/d/18mhOy3tjtW1tK1RGnmlLImJitJv6b4UO2jjtwqWON3c/edit" TargetMode="External"/><Relationship Id="rId6" Type="http://schemas.openxmlformats.org/officeDocument/2006/relationships/image" Target="../media/image2.png"/><Relationship Id="rId7" Type="http://schemas.openxmlformats.org/officeDocument/2006/relationships/image" Target="../media/image1.jpeg"/><Relationship Id="rId8" Type="http://schemas.openxmlformats.org/officeDocument/2006/relationships/hyperlink" Target="http://www.scholastic.com/home/" TargetMode="External"/><Relationship Id="rId9"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2.png"/><Relationship Id="rId5" Type="http://schemas.openxmlformats.org/officeDocument/2006/relationships/image" Target="../media/image1.jpeg"/><Relationship Id="rId6" Type="http://schemas.openxmlformats.org/officeDocument/2006/relationships/hyperlink" Target="http://www.scholastic.com/home/"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4.png"/><Relationship Id="rId5" Type="http://schemas.openxmlformats.org/officeDocument/2006/relationships/hyperlink" Target="http://angelatreat-lyon.artistwebsites.com/index.html" TargetMode="External"/><Relationship Id="rId6" Type="http://schemas.openxmlformats.org/officeDocument/2006/relationships/hyperlink" Target="http://www.scholastic.com/home/" TargetMode="External"/><Relationship Id="rId7" Type="http://schemas.openxmlformats.org/officeDocument/2006/relationships/image" Target="../media/image3.jpeg"/><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scholastic.com/home/" TargetMode="External"/><Relationship Id="rId5" Type="http://schemas.openxmlformats.org/officeDocument/2006/relationships/image" Target="../media/image3.jpeg"/><Relationship Id="rId6" Type="http://schemas.openxmlformats.org/officeDocument/2006/relationships/hyperlink" Target="http://literacyhead.com/" TargetMode="External"/><Relationship Id="rId7" Type="http://schemas.openxmlformats.org/officeDocument/2006/relationships/image" Target="../media/image4.png"/><Relationship Id="rId8" Type="http://schemas.openxmlformats.org/officeDocument/2006/relationships/hyperlink" Target="http://nathanielburkinsphotography.weebly.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literacyhead.com/" TargetMode="External"/><Relationship Id="rId4" Type="http://schemas.openxmlformats.org/officeDocument/2006/relationships/image" Target="../media/image4.png"/><Relationship Id="rId5" Type="http://schemas.openxmlformats.org/officeDocument/2006/relationships/hyperlink" Target="http://www.scholastic.com/home/" TargetMode="External"/><Relationship Id="rId6" Type="http://schemas.openxmlformats.org/officeDocument/2006/relationships/image" Target="../media/image3.jpe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hyperlink" Target="http://www.scholastic.com/home/"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4.png"/><Relationship Id="rId7" Type="http://schemas.openxmlformats.org/officeDocument/2006/relationships/hyperlink" Target="http://shop.scholastic.com/shop/ProductDisplayView?btq=&amp;storeId=10751&amp;productId=125106&amp;urlRequestType=Base&amp;langId=-1&amp;catalogId=10004" TargetMode="External"/><Relationship Id="rId8"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4.png"/><Relationship Id="rId7" Type="http://schemas.openxmlformats.org/officeDocument/2006/relationships/hyperlink" Target="http://shop.scholastic.com/shop/ProductDisplayView?btq=&amp;storeId=10751&amp;productId=94972&amp;urlRequestType=Base&amp;langId=-1&amp;catalogId=10004" TargetMode="External"/><Relationship Id="rId8"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holastic.com/home/" TargetMode="External"/><Relationship Id="rId4" Type="http://schemas.openxmlformats.org/officeDocument/2006/relationships/image" Target="../media/image3.jpeg"/><Relationship Id="rId5" Type="http://schemas.openxmlformats.org/officeDocument/2006/relationships/hyperlink" Target="http://literacyhead.com/" TargetMode="External"/><Relationship Id="rId6" Type="http://schemas.openxmlformats.org/officeDocument/2006/relationships/image" Target="../media/image4.png"/><Relationship Id="rId7" Type="http://schemas.openxmlformats.org/officeDocument/2006/relationships/hyperlink" Target="http://www.scholastic.com/teachers/book/ancient-maya%23cart/cleanup" TargetMode="External"/><Relationship Id="rId8"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80625" y="0"/>
            <a:ext cx="4255104" cy="1054526"/>
            <a:chOff x="4300215" y="57788"/>
            <a:chExt cx="4255104" cy="105452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6" name="Straight Connector 15"/>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2980945" y="1112314"/>
            <a:ext cx="6654464" cy="3953461"/>
          </a:xfrm>
          <a:prstGeom prst="wedgeEllipseCallout">
            <a:avLst>
              <a:gd name="adj1" fmla="val -58911"/>
              <a:gd name="adj2" fmla="val 6874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407821" y="1747951"/>
            <a:ext cx="5944481" cy="2308324"/>
          </a:xfrm>
          <a:prstGeom prst="rect">
            <a:avLst/>
          </a:prstGeom>
          <a:noFill/>
        </p:spPr>
        <p:txBody>
          <a:bodyPr wrap="none" rtlCol="0">
            <a:spAutoFit/>
          </a:bodyPr>
          <a:lstStyle/>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Welcome!</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Today we are going to use </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art to practice summarizing</a:t>
            </a:r>
            <a:r>
              <a:rPr lang="en-US" sz="3600" i="1" dirty="0" smtClean="0">
                <a:solidFill>
                  <a:schemeClr val="bg2">
                    <a:lumMod val="25000"/>
                  </a:schemeClr>
                </a:solidFill>
                <a:latin typeface="Berlin Sans FB" panose="020E0602020502020306" pitchFamily="34" charset="0"/>
                <a:cs typeface="Aharoni" panose="02010803020104030203" pitchFamily="2" charset="-79"/>
              </a:rPr>
              <a:t>. </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Are you ready?</a:t>
            </a:r>
            <a:r>
              <a:rPr lang="en-US" sz="3600" i="1" dirty="0" smtClean="0">
                <a:solidFill>
                  <a:schemeClr val="bg2">
                    <a:lumMod val="25000"/>
                  </a:schemeClr>
                </a:solidFill>
                <a:latin typeface="Berlin Sans FB" panose="020E0602020502020306" pitchFamily="34" charset="0"/>
                <a:cs typeface="Aharoni" panose="02010803020104030203" pitchFamily="2" charset="-79"/>
              </a:rPr>
              <a:t> </a:t>
            </a:r>
          </a:p>
        </p:txBody>
      </p:sp>
      <p:sp>
        <p:nvSpPr>
          <p:cNvPr id="2" name="TextBox 1"/>
          <p:cNvSpPr txBox="1"/>
          <p:nvPr/>
        </p:nvSpPr>
        <p:spPr>
          <a:xfrm>
            <a:off x="4694795" y="5730390"/>
            <a:ext cx="3345136" cy="461665"/>
          </a:xfrm>
          <a:prstGeom prst="rect">
            <a:avLst/>
          </a:prstGeom>
          <a:noFill/>
        </p:spPr>
        <p:txBody>
          <a:bodyPr wrap="none" rtlCol="0">
            <a:spAutoFit/>
          </a:bodyPr>
          <a:lstStyle/>
          <a:p>
            <a:pPr algn="ctr"/>
            <a:r>
              <a:rPr lang="en-US" sz="2400" dirty="0" smtClean="0">
                <a:solidFill>
                  <a:schemeClr val="bg2">
                    <a:lumMod val="50000"/>
                  </a:schemeClr>
                </a:solidFill>
                <a:latin typeface="Berlin Sans FB" panose="020E0602020502020306" pitchFamily="34" charset="0"/>
              </a:rPr>
              <a:t>A </a:t>
            </a:r>
            <a:r>
              <a:rPr lang="en-US" sz="2400" smtClean="0">
                <a:solidFill>
                  <a:schemeClr val="bg2">
                    <a:lumMod val="50000"/>
                  </a:schemeClr>
                </a:solidFill>
                <a:latin typeface="Berlin Sans FB" panose="020E0602020502020306" pitchFamily="34" charset="0"/>
              </a:rPr>
              <a:t>Summarizing Lesson</a:t>
            </a:r>
            <a:endParaRPr lang="en-US" sz="2400" dirty="0">
              <a:solidFill>
                <a:schemeClr val="bg2">
                  <a:lumMod val="50000"/>
                </a:schemeClr>
              </a:solidFill>
              <a:latin typeface="Berlin Sans FB" panose="020E0602020502020306" pitchFamily="34" charset="0"/>
            </a:endParaRPr>
          </a:p>
        </p:txBody>
      </p:sp>
      <p:pic>
        <p:nvPicPr>
          <p:cNvPr id="12" name="Content Placeholder 3">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41494" t="91606" r="41451" b="839"/>
          <a:stretch/>
        </p:blipFill>
        <p:spPr>
          <a:xfrm>
            <a:off x="10425546" y="6310264"/>
            <a:ext cx="1766454" cy="547736"/>
          </a:xfrm>
          <a:prstGeom prst="rect">
            <a:avLst/>
          </a:prstGeom>
        </p:spPr>
      </p:pic>
    </p:spTree>
    <p:extLst>
      <p:ext uri="{BB962C8B-B14F-4D97-AF65-F5344CB8AC3E}">
        <p14:creationId xmlns:p14="http://schemas.microsoft.com/office/powerpoint/2010/main" val="16488844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099309" y="1112315"/>
            <a:ext cx="6536099" cy="3762668"/>
          </a:xfrm>
          <a:prstGeom prst="wedgeEllipseCallout">
            <a:avLst>
              <a:gd name="adj1" fmla="val -59186"/>
              <a:gd name="adj2" fmla="val 665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767928" y="2116486"/>
            <a:ext cx="5198860" cy="1754326"/>
          </a:xfrm>
          <a:prstGeom prst="rect">
            <a:avLst/>
          </a:prstGeom>
          <a:noFill/>
        </p:spPr>
        <p:txBody>
          <a:bodyPr wrap="none" rtlCol="0">
            <a:spAutoFit/>
          </a:bodyPr>
          <a:lstStyle/>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It’s your turn! Get out a </a:t>
            </a:r>
          </a:p>
          <a:p>
            <a:pPr algn="ctr"/>
            <a:r>
              <a:rPr lang="en-US" sz="3600" dirty="0">
                <a:solidFill>
                  <a:schemeClr val="bg2">
                    <a:lumMod val="25000"/>
                  </a:schemeClr>
                </a:solidFill>
                <a:latin typeface="Berlin Sans FB" panose="020E0602020502020306" pitchFamily="34" charset="0"/>
                <a:cs typeface="Aharoni" panose="02010803020104030203" pitchFamily="2" charset="-79"/>
              </a:rPr>
              <a:t>b</a:t>
            </a:r>
            <a:r>
              <a:rPr lang="en-US" sz="3600" dirty="0" smtClean="0">
                <a:solidFill>
                  <a:schemeClr val="bg2">
                    <a:lumMod val="25000"/>
                  </a:schemeClr>
                </a:solidFill>
                <a:latin typeface="Berlin Sans FB" panose="020E0602020502020306" pitchFamily="34" charset="0"/>
                <a:cs typeface="Aharoni" panose="02010803020104030203" pitchFamily="2" charset="-79"/>
              </a:rPr>
              <a:t>ook you are reading and</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get ready to summarize.</a:t>
            </a:r>
          </a:p>
        </p:txBody>
      </p:sp>
      <p:pic>
        <p:nvPicPr>
          <p:cNvPr id="10"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279803" y="6213776"/>
            <a:ext cx="1766454" cy="547736"/>
          </a:xfrm>
          <a:prstGeom prst="rect">
            <a:avLst/>
          </a:prstGeom>
        </p:spPr>
      </p:pic>
    </p:spTree>
    <p:extLst>
      <p:ext uri="{BB962C8B-B14F-4D97-AF65-F5344CB8AC3E}">
        <p14:creationId xmlns:p14="http://schemas.microsoft.com/office/powerpoint/2010/main" val="34198979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099309" y="1112315"/>
            <a:ext cx="6536099" cy="3762668"/>
          </a:xfrm>
          <a:prstGeom prst="wedgeEllipseCallout">
            <a:avLst>
              <a:gd name="adj1" fmla="val -59186"/>
              <a:gd name="adj2" fmla="val 665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548630" y="1542955"/>
            <a:ext cx="5637456" cy="2308324"/>
          </a:xfrm>
          <a:prstGeom prst="rect">
            <a:avLst/>
          </a:prstGeom>
          <a:noFill/>
        </p:spPr>
        <p:txBody>
          <a:bodyPr wrap="none" rtlCol="0">
            <a:spAutoFit/>
          </a:bodyPr>
          <a:lstStyle/>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Remember! </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When readers summarize,</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they </a:t>
            </a:r>
            <a:r>
              <a:rPr lang="en-US" sz="3600" dirty="0" smtClean="0">
                <a:solidFill>
                  <a:schemeClr val="bg2">
                    <a:lumMod val="25000"/>
                  </a:schemeClr>
                </a:solidFill>
                <a:latin typeface="Berlin Sans FB" panose="020E0602020502020306" pitchFamily="34" charset="0"/>
                <a:cs typeface="Aharoni" panose="02010803020104030203" pitchFamily="2" charset="-79"/>
              </a:rPr>
              <a:t>capture only </a:t>
            </a:r>
            <a:r>
              <a:rPr lang="en-US" sz="3600" dirty="0" smtClean="0">
                <a:solidFill>
                  <a:schemeClr val="bg2">
                    <a:lumMod val="25000"/>
                  </a:schemeClr>
                </a:solidFill>
                <a:latin typeface="Berlin Sans FB" panose="020E0602020502020306" pitchFamily="34" charset="0"/>
                <a:cs typeface="Aharoni" panose="02010803020104030203" pitchFamily="2" charset="-79"/>
              </a:rPr>
              <a:t>the most </a:t>
            </a:r>
          </a:p>
          <a:p>
            <a:pPr algn="ctr"/>
            <a:r>
              <a:rPr lang="en-US" sz="3600" dirty="0">
                <a:solidFill>
                  <a:schemeClr val="bg2">
                    <a:lumMod val="25000"/>
                  </a:schemeClr>
                </a:solidFill>
                <a:latin typeface="Berlin Sans FB" panose="020E0602020502020306" pitchFamily="34" charset="0"/>
                <a:cs typeface="Aharoni" panose="02010803020104030203" pitchFamily="2" charset="-79"/>
              </a:rPr>
              <a:t>i</a:t>
            </a:r>
            <a:r>
              <a:rPr lang="en-US" sz="3600" dirty="0" smtClean="0">
                <a:solidFill>
                  <a:schemeClr val="bg2">
                    <a:lumMod val="25000"/>
                  </a:schemeClr>
                </a:solidFill>
                <a:latin typeface="Berlin Sans FB" panose="020E0602020502020306" pitchFamily="34" charset="0"/>
                <a:cs typeface="Aharoni" panose="02010803020104030203" pitchFamily="2" charset="-79"/>
              </a:rPr>
              <a:t>mportant parts of the text.</a:t>
            </a:r>
            <a:endParaRPr lang="en-US" sz="3600" i="1" dirty="0" smtClean="0">
              <a:solidFill>
                <a:schemeClr val="bg2">
                  <a:lumMod val="25000"/>
                </a:schemeClr>
              </a:solidFill>
              <a:latin typeface="Berlin Sans FB" panose="020E0602020502020306" pitchFamily="34" charset="0"/>
              <a:cs typeface="Aharoni" panose="02010803020104030203" pitchFamily="2" charset="-79"/>
            </a:endParaRPr>
          </a:p>
        </p:txBody>
      </p:sp>
      <p:pic>
        <p:nvPicPr>
          <p:cNvPr id="10"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315951" y="6310264"/>
            <a:ext cx="1766454" cy="547736"/>
          </a:xfrm>
          <a:prstGeom prst="rect">
            <a:avLst/>
          </a:prstGeom>
        </p:spPr>
      </p:pic>
    </p:spTree>
    <p:extLst>
      <p:ext uri="{BB962C8B-B14F-4D97-AF65-F5344CB8AC3E}">
        <p14:creationId xmlns:p14="http://schemas.microsoft.com/office/powerpoint/2010/main" val="1986713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602736" y="1554480"/>
            <a:ext cx="5394960" cy="2359152"/>
          </a:xfrm>
          <a:prstGeom prst="wedgeEllipseCallout">
            <a:avLst>
              <a:gd name="adj1" fmla="val -69355"/>
              <a:gd name="adj2" fmla="val 12853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817004" y="1963579"/>
            <a:ext cx="4966424" cy="1200329"/>
          </a:xfrm>
          <a:prstGeom prst="rect">
            <a:avLst/>
          </a:prstGeom>
          <a:noFill/>
        </p:spPr>
        <p:txBody>
          <a:bodyPr wrap="none" rtlCol="0">
            <a:spAutoFit/>
          </a:bodyPr>
          <a:lstStyle/>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Now, share your </a:t>
            </a:r>
          </a:p>
          <a:p>
            <a:pPr algn="ctr"/>
            <a:r>
              <a:rPr lang="en-US" sz="3600" dirty="0">
                <a:solidFill>
                  <a:schemeClr val="bg2">
                    <a:lumMod val="25000"/>
                  </a:schemeClr>
                </a:solidFill>
                <a:latin typeface="Berlin Sans FB" panose="020E0602020502020306" pitchFamily="34" charset="0"/>
                <a:cs typeface="Aharoni" panose="02010803020104030203" pitchFamily="2" charset="-79"/>
              </a:rPr>
              <a:t>s</a:t>
            </a:r>
            <a:r>
              <a:rPr lang="en-US" sz="3600" dirty="0" smtClean="0">
                <a:solidFill>
                  <a:schemeClr val="bg2">
                    <a:lumMod val="25000"/>
                  </a:schemeClr>
                </a:solidFill>
                <a:latin typeface="Berlin Sans FB" panose="020E0602020502020306" pitchFamily="34" charset="0"/>
                <a:cs typeface="Aharoni" panose="02010803020104030203" pitchFamily="2" charset="-79"/>
              </a:rPr>
              <a:t>ummary with a partner.</a:t>
            </a:r>
          </a:p>
        </p:txBody>
      </p:sp>
      <p:sp>
        <p:nvSpPr>
          <p:cNvPr id="2" name="TextBox 1"/>
          <p:cNvSpPr txBox="1"/>
          <p:nvPr/>
        </p:nvSpPr>
        <p:spPr>
          <a:xfrm>
            <a:off x="10892118" y="6305176"/>
            <a:ext cx="184666" cy="369332"/>
          </a:xfrm>
          <a:prstGeom prst="rect">
            <a:avLst/>
          </a:prstGeom>
          <a:noFill/>
        </p:spPr>
        <p:txBody>
          <a:bodyPr wrap="none" rtlCol="0">
            <a:spAutoFit/>
          </a:bodyPr>
          <a:lstStyle/>
          <a:p>
            <a:endParaRPr lang="en-US" dirty="0"/>
          </a:p>
        </p:txBody>
      </p:sp>
      <p:pic>
        <p:nvPicPr>
          <p:cNvPr id="10"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272788" y="6310264"/>
            <a:ext cx="1766454" cy="547736"/>
          </a:xfrm>
          <a:prstGeom prst="rect">
            <a:avLst/>
          </a:prstGeom>
        </p:spPr>
      </p:pic>
    </p:spTree>
    <p:extLst>
      <p:ext uri="{BB962C8B-B14F-4D97-AF65-F5344CB8AC3E}">
        <p14:creationId xmlns:p14="http://schemas.microsoft.com/office/powerpoint/2010/main" val="10724758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507048" y="1204796"/>
            <a:ext cx="4847152" cy="2688335"/>
          </a:xfrm>
          <a:prstGeom prst="wedgeEllipseCallout">
            <a:avLst>
              <a:gd name="adj1" fmla="val -72758"/>
              <a:gd name="adj2" fmla="val 1168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4235201" y="1671801"/>
            <a:ext cx="3390847" cy="1754327"/>
          </a:xfrm>
          <a:prstGeom prst="rect">
            <a:avLst/>
          </a:prstGeom>
          <a:noFill/>
        </p:spPr>
        <p:txBody>
          <a:bodyPr wrap="none" rtlCol="0">
            <a:spAutoFit/>
          </a:bodyPr>
          <a:lstStyle/>
          <a:p>
            <a:pPr algn="ctr"/>
            <a:r>
              <a:rPr lang="en-US" sz="3600" dirty="0" smtClean="0">
                <a:solidFill>
                  <a:srgbClr val="C00000"/>
                </a:solidFill>
                <a:latin typeface="Berlin Sans FB" panose="020E0602020502020306" pitchFamily="34" charset="0"/>
                <a:cs typeface="Aharoni" panose="02010803020104030203" pitchFamily="2" charset="-79"/>
              </a:rPr>
              <a:t>THANK YOU</a:t>
            </a:r>
          </a:p>
          <a:p>
            <a:pPr algn="ctr"/>
            <a:r>
              <a:rPr lang="en-US" sz="3600" dirty="0" smtClean="0">
                <a:solidFill>
                  <a:srgbClr val="C00000"/>
                </a:solidFill>
                <a:latin typeface="Berlin Sans FB" panose="020E0602020502020306" pitchFamily="34" charset="0"/>
                <a:cs typeface="Aharoni" panose="02010803020104030203" pitchFamily="2" charset="-79"/>
              </a:rPr>
              <a:t>FOR READING</a:t>
            </a:r>
          </a:p>
          <a:p>
            <a:pPr algn="ctr"/>
            <a:r>
              <a:rPr lang="en-US" sz="3600" dirty="0" smtClean="0">
                <a:solidFill>
                  <a:srgbClr val="C00000"/>
                </a:solidFill>
                <a:latin typeface="Berlin Sans FB" panose="020E0602020502020306" pitchFamily="34" charset="0"/>
                <a:cs typeface="Aharoni" panose="02010803020104030203" pitchFamily="2" charset="-79"/>
              </a:rPr>
              <a:t>TOGETHER!</a:t>
            </a:r>
            <a:endParaRPr lang="en-US" sz="3600" dirty="0" smtClean="0">
              <a:solidFill>
                <a:srgbClr val="C00000"/>
              </a:solidFill>
              <a:latin typeface="Berlin Sans FB" panose="020E0602020502020306" pitchFamily="34" charset="0"/>
              <a:cs typeface="Aharoni" panose="02010803020104030203" pitchFamily="2" charset="-79"/>
            </a:endParaRPr>
          </a:p>
        </p:txBody>
      </p:sp>
      <p:grpSp>
        <p:nvGrpSpPr>
          <p:cNvPr id="12" name="Group 11"/>
          <p:cNvGrpSpPr/>
          <p:nvPr/>
        </p:nvGrpSpPr>
        <p:grpSpPr>
          <a:xfrm>
            <a:off x="4180625" y="0"/>
            <a:ext cx="4255104" cy="1054526"/>
            <a:chOff x="4300215" y="57788"/>
            <a:chExt cx="4255104" cy="1054526"/>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4" name="Straight Connector 13"/>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3">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41494" t="91606" r="41451" b="839"/>
          <a:stretch/>
        </p:blipFill>
        <p:spPr>
          <a:xfrm>
            <a:off x="10310758" y="6181911"/>
            <a:ext cx="1766454" cy="547736"/>
          </a:xfrm>
          <a:prstGeom prst="rect">
            <a:avLst/>
          </a:prstGeom>
        </p:spPr>
      </p:pic>
    </p:spTree>
    <p:extLst>
      <p:ext uri="{BB962C8B-B14F-4D97-AF65-F5344CB8AC3E}">
        <p14:creationId xmlns:p14="http://schemas.microsoft.com/office/powerpoint/2010/main" val="12464035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37153"/>
            <a:ext cx="12192000" cy="4351338"/>
          </a:xfrm>
        </p:spPr>
        <p:txBody>
          <a:bodyPr/>
          <a:lstStyle/>
          <a:p>
            <a:pPr marL="0" indent="0" algn="ctr">
              <a:buNone/>
            </a:pPr>
            <a:r>
              <a:rPr lang="en-US" dirty="0">
                <a:hlinkClick r:id="rId3"/>
              </a:rPr>
              <a:t>Third</a:t>
            </a:r>
            <a:r>
              <a:rPr lang="en-US" dirty="0" smtClean="0">
                <a:hlinkClick r:id="rId3"/>
              </a:rPr>
              <a:t>-Grade </a:t>
            </a:r>
            <a:r>
              <a:rPr lang="en-US" dirty="0">
                <a:hlinkClick r:id="rId3"/>
              </a:rPr>
              <a:t>Common Core Alignments </a:t>
            </a:r>
            <a:endParaRPr lang="en-US" dirty="0" smtClean="0"/>
          </a:p>
          <a:p>
            <a:pPr marL="0" indent="0" algn="ctr">
              <a:buNone/>
            </a:pPr>
            <a:r>
              <a:rPr lang="en-US" dirty="0" smtClean="0">
                <a:hlinkClick r:id="rId4"/>
              </a:rPr>
              <a:t>Fourth-Grade </a:t>
            </a:r>
            <a:r>
              <a:rPr lang="en-US" dirty="0">
                <a:hlinkClick r:id="rId4"/>
              </a:rPr>
              <a:t>Common Core Alignments </a:t>
            </a:r>
            <a:endParaRPr lang="en-US" dirty="0" smtClean="0"/>
          </a:p>
          <a:p>
            <a:pPr marL="0" indent="0" algn="ctr">
              <a:buNone/>
            </a:pPr>
            <a:r>
              <a:rPr lang="en-US" dirty="0" smtClean="0">
                <a:hlinkClick r:id="rId5"/>
              </a:rPr>
              <a:t>Fifth-Grade </a:t>
            </a:r>
            <a:r>
              <a:rPr lang="en-US" dirty="0">
                <a:hlinkClick r:id="rId5"/>
              </a:rPr>
              <a:t>Common Core </a:t>
            </a:r>
            <a:r>
              <a:rPr lang="en-US" dirty="0" smtClean="0">
                <a:hlinkClick r:id="rId5"/>
              </a:rPr>
              <a:t>Alignments</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6" name="Oval Callout 5"/>
          <p:cNvSpPr/>
          <p:nvPr/>
        </p:nvSpPr>
        <p:spPr>
          <a:xfrm>
            <a:off x="2924582" y="3455563"/>
            <a:ext cx="2757276" cy="1718442"/>
          </a:xfrm>
          <a:prstGeom prst="wedgeEllipseCallout">
            <a:avLst>
              <a:gd name="adj1" fmla="val -73109"/>
              <a:gd name="adj2" fmla="val 8595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lumMod val="50000"/>
                  </a:schemeClr>
                </a:solidFill>
                <a:latin typeface="Berlin Sans FB" panose="020E0602020502020306" pitchFamily="34" charset="0"/>
                <a:cs typeface="Aharoni" panose="02010803020104030203" pitchFamily="2" charset="-79"/>
              </a:rPr>
              <a:t> </a:t>
            </a: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7" name="TextBox 6"/>
          <p:cNvSpPr txBox="1"/>
          <p:nvPr/>
        </p:nvSpPr>
        <p:spPr>
          <a:xfrm>
            <a:off x="3429839" y="3691512"/>
            <a:ext cx="1878038" cy="1754327"/>
          </a:xfrm>
          <a:prstGeom prst="rect">
            <a:avLst/>
          </a:prstGeom>
          <a:noFill/>
        </p:spPr>
        <p:txBody>
          <a:bodyPr wrap="none" rtlCol="0">
            <a:spAutoFit/>
          </a:bodyPr>
          <a:lstStyle/>
          <a:p>
            <a:pPr algn="ct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For you, </a:t>
            </a:r>
          </a:p>
          <a:p>
            <a:pPr algn="ctr"/>
            <a:r>
              <a:rPr lang="en-US" sz="3600" dirty="0">
                <a:solidFill>
                  <a:schemeClr val="tx1">
                    <a:lumMod val="50000"/>
                    <a:lumOff val="50000"/>
                  </a:schemeClr>
                </a:solidFill>
                <a:latin typeface="Berlin Sans FB" panose="020E0602020502020306" pitchFamily="34" charset="0"/>
                <a:cs typeface="Aharoni" panose="02010803020104030203" pitchFamily="2" charset="-79"/>
              </a:rPr>
              <a:t>t</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eacher</a:t>
            </a:r>
            <a:r>
              <a:rPr lang="en-US" sz="3600" dirty="0" smtClean="0">
                <a:solidFill>
                  <a:schemeClr val="tx1">
                    <a:lumMod val="50000"/>
                    <a:lumOff val="50000"/>
                  </a:schemeClr>
                </a:solidFill>
                <a:latin typeface="Berlin Sans FB" panose="020E0602020502020306" pitchFamily="34" charset="0"/>
                <a:cs typeface="Aharoni" panose="02010803020104030203" pitchFamily="2" charset="-79"/>
              </a:rPr>
              <a:t>!</a:t>
            </a:r>
            <a:endParaRPr lang="en-US" sz="3600" dirty="0">
              <a:solidFill>
                <a:schemeClr val="tx1">
                  <a:lumMod val="50000"/>
                  <a:lumOff val="50000"/>
                </a:schemeClr>
              </a:solidFill>
              <a:latin typeface="Berlin Sans FB" panose="020E0602020502020306" pitchFamily="34" charset="0"/>
              <a:cs typeface="Aharoni" panose="02010803020104030203" pitchFamily="2" charset="-79"/>
            </a:endParaRPr>
          </a:p>
          <a:p>
            <a:endParaRPr lang="en-US" sz="3600" dirty="0"/>
          </a:p>
        </p:txBody>
      </p:sp>
      <p:grpSp>
        <p:nvGrpSpPr>
          <p:cNvPr id="8" name="Group 7"/>
          <p:cNvGrpSpPr/>
          <p:nvPr/>
        </p:nvGrpSpPr>
        <p:grpSpPr>
          <a:xfrm>
            <a:off x="4180625" y="0"/>
            <a:ext cx="4255104" cy="1054526"/>
            <a:chOff x="4300215" y="57788"/>
            <a:chExt cx="4255104" cy="1054526"/>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0" name="Straight Connector 9"/>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1" name="Content Placeholder 3">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41494" t="91606" r="41451" b="839"/>
          <a:stretch/>
        </p:blipFill>
        <p:spPr>
          <a:xfrm>
            <a:off x="10232953" y="6047373"/>
            <a:ext cx="1766454" cy="547736"/>
          </a:xfrm>
          <a:prstGeom prst="rect">
            <a:avLst/>
          </a:prstGeom>
        </p:spPr>
      </p:pic>
    </p:spTree>
    <p:extLst>
      <p:ext uri="{BB962C8B-B14F-4D97-AF65-F5344CB8AC3E}">
        <p14:creationId xmlns:p14="http://schemas.microsoft.com/office/powerpoint/2010/main" val="2471655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099314" y="1403134"/>
            <a:ext cx="6536099" cy="3555849"/>
          </a:xfrm>
          <a:prstGeom prst="wedgeEllipseCallout">
            <a:avLst>
              <a:gd name="adj1" fmla="val -59186"/>
              <a:gd name="adj2" fmla="val 665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568272" y="2303895"/>
            <a:ext cx="5598182" cy="1754327"/>
          </a:xfrm>
          <a:prstGeom prst="rect">
            <a:avLst/>
          </a:prstGeom>
          <a:noFill/>
        </p:spPr>
        <p:txBody>
          <a:bodyPr wrap="none" rtlCol="0">
            <a:spAutoFit/>
          </a:bodyPr>
          <a:lstStyle/>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When readers summarize,</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they </a:t>
            </a:r>
            <a:r>
              <a:rPr lang="en-US" sz="3600" dirty="0" smtClean="0">
                <a:solidFill>
                  <a:schemeClr val="bg2">
                    <a:lumMod val="25000"/>
                  </a:schemeClr>
                </a:solidFill>
                <a:latin typeface="Berlin Sans FB" panose="020E0602020502020306" pitchFamily="34" charset="0"/>
                <a:cs typeface="Aharoni" panose="02010803020104030203" pitchFamily="2" charset="-79"/>
              </a:rPr>
              <a:t>capture only </a:t>
            </a:r>
            <a:r>
              <a:rPr lang="en-US" sz="3600" dirty="0" smtClean="0">
                <a:solidFill>
                  <a:schemeClr val="bg2">
                    <a:lumMod val="25000"/>
                  </a:schemeClr>
                </a:solidFill>
                <a:latin typeface="Berlin Sans FB" panose="020E0602020502020306" pitchFamily="34" charset="0"/>
                <a:cs typeface="Aharoni" panose="02010803020104030203" pitchFamily="2" charset="-79"/>
              </a:rPr>
              <a:t>the most </a:t>
            </a:r>
          </a:p>
          <a:p>
            <a:pPr algn="ctr"/>
            <a:r>
              <a:rPr lang="en-US" sz="3600" dirty="0">
                <a:solidFill>
                  <a:schemeClr val="bg2">
                    <a:lumMod val="25000"/>
                  </a:schemeClr>
                </a:solidFill>
                <a:latin typeface="Berlin Sans FB" panose="020E0602020502020306" pitchFamily="34" charset="0"/>
                <a:cs typeface="Aharoni" panose="02010803020104030203" pitchFamily="2" charset="-79"/>
              </a:rPr>
              <a:t>i</a:t>
            </a:r>
            <a:r>
              <a:rPr lang="en-US" sz="3600" dirty="0" smtClean="0">
                <a:solidFill>
                  <a:schemeClr val="bg2">
                    <a:lumMod val="25000"/>
                  </a:schemeClr>
                </a:solidFill>
                <a:latin typeface="Berlin Sans FB" panose="020E0602020502020306" pitchFamily="34" charset="0"/>
                <a:cs typeface="Aharoni" panose="02010803020104030203" pitchFamily="2" charset="-79"/>
              </a:rPr>
              <a:t>mportant parts of the text. </a:t>
            </a:r>
            <a:endParaRPr lang="en-US" sz="3600" i="1" dirty="0" smtClean="0">
              <a:solidFill>
                <a:schemeClr val="bg2">
                  <a:lumMod val="25000"/>
                </a:schemeClr>
              </a:solidFill>
              <a:latin typeface="Berlin Sans FB" panose="020E0602020502020306" pitchFamily="34" charset="0"/>
              <a:cs typeface="Aharoni" panose="02010803020104030203" pitchFamily="2" charset="-79"/>
            </a:endParaRPr>
          </a:p>
        </p:txBody>
      </p:sp>
      <p:grpSp>
        <p:nvGrpSpPr>
          <p:cNvPr id="10" name="Group 9"/>
          <p:cNvGrpSpPr/>
          <p:nvPr/>
        </p:nvGrpSpPr>
        <p:grpSpPr>
          <a:xfrm>
            <a:off x="4180625" y="0"/>
            <a:ext cx="4255104" cy="1054526"/>
            <a:chOff x="4300215" y="57788"/>
            <a:chExt cx="4255104" cy="1054526"/>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5" name="Straight Connector 14"/>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2" name="Content Placeholder 3">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41494" t="91606" r="41451" b="839"/>
          <a:stretch/>
        </p:blipFill>
        <p:spPr>
          <a:xfrm>
            <a:off x="10278894" y="6209810"/>
            <a:ext cx="1766454" cy="547736"/>
          </a:xfrm>
          <a:prstGeom prst="rect">
            <a:avLst/>
          </a:prstGeom>
        </p:spPr>
      </p:pic>
    </p:spTree>
    <p:extLst>
      <p:ext uri="{BB962C8B-B14F-4D97-AF65-F5344CB8AC3E}">
        <p14:creationId xmlns:p14="http://schemas.microsoft.com/office/powerpoint/2010/main" val="25371682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3709" y="6296415"/>
            <a:ext cx="2258291" cy="561585"/>
          </a:xfrm>
          <a:prstGeom prst="rect">
            <a:avLst/>
          </a:prstGeom>
        </p:spPr>
      </p:pic>
      <p:sp>
        <p:nvSpPr>
          <p:cNvPr id="8" name="TextBox 4"/>
          <p:cNvSpPr txBox="1">
            <a:spLocks noChangeArrowheads="1"/>
          </p:cNvSpPr>
          <p:nvPr/>
        </p:nvSpPr>
        <p:spPr bwMode="auto">
          <a:xfrm>
            <a:off x="2447178" y="6022827"/>
            <a:ext cx="3698000" cy="369332"/>
          </a:xfrm>
          <a:prstGeom prst="rect">
            <a:avLst/>
          </a:prstGeom>
          <a:noFill/>
          <a:ln w="9525">
            <a:noFill/>
            <a:miter lim="800000"/>
            <a:headEnd/>
            <a:tailEnd/>
          </a:ln>
        </p:spPr>
        <p:txBody>
          <a:bodyPr wrap="none">
            <a:spAutoFit/>
          </a:bodyPr>
          <a:lstStyle/>
          <a:p>
            <a:r>
              <a:rPr lang="en-US" i="1" dirty="0" smtClean="0">
                <a:hlinkClick r:id="rId5"/>
              </a:rPr>
              <a:t>Sing the Cosmos </a:t>
            </a:r>
            <a:r>
              <a:rPr lang="en-US" dirty="0" smtClean="0">
                <a:hlinkClick r:id="rId5"/>
              </a:rPr>
              <a:t>by</a:t>
            </a:r>
            <a:r>
              <a:rPr lang="en-US" i="1" dirty="0" smtClean="0">
                <a:hlinkClick r:id="rId5"/>
              </a:rPr>
              <a:t> </a:t>
            </a:r>
            <a:r>
              <a:rPr lang="en-US" dirty="0" smtClean="0">
                <a:hlinkClick r:id="rId5"/>
              </a:rPr>
              <a:t>Angela Treat Lyon</a:t>
            </a:r>
            <a:endParaRPr lang="en-US" dirty="0"/>
          </a:p>
        </p:txBody>
      </p:sp>
      <p:cxnSp>
        <p:nvCxnSpPr>
          <p:cNvPr id="10" name="Straight Connector 9"/>
          <p:cNvCxnSpPr/>
          <p:nvPr/>
        </p:nvCxnSpPr>
        <p:spPr>
          <a:xfrm>
            <a:off x="8832273" y="1039091"/>
            <a:ext cx="41563" cy="43434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78900" y="848591"/>
            <a:ext cx="3060700" cy="4524316"/>
          </a:xfrm>
          <a:prstGeom prst="rect">
            <a:avLst/>
          </a:prstGeom>
          <a:noFill/>
        </p:spPr>
        <p:txBody>
          <a:bodyPr wrap="square" rtlCol="0">
            <a:spAutoFit/>
          </a:bodyPr>
          <a:lstStyle/>
          <a:p>
            <a:r>
              <a:rPr lang="en-US" sz="3600" dirty="0" smtClean="0"/>
              <a:t>What </a:t>
            </a:r>
            <a:r>
              <a:rPr lang="en-US" sz="3600" dirty="0" smtClean="0"/>
              <a:t>details need </a:t>
            </a:r>
            <a:r>
              <a:rPr lang="en-US" sz="3600" dirty="0" smtClean="0"/>
              <a:t>to go into a summary of </a:t>
            </a:r>
            <a:r>
              <a:rPr lang="en-US" sz="3600" dirty="0" smtClean="0"/>
              <a:t>this painting</a:t>
            </a:r>
            <a:r>
              <a:rPr lang="en-US" sz="3600" dirty="0" smtClean="0"/>
              <a:t>?</a:t>
            </a:r>
          </a:p>
          <a:p>
            <a:endParaRPr lang="en-US" sz="3600" dirty="0" smtClean="0"/>
          </a:p>
          <a:p>
            <a:r>
              <a:rPr lang="en-US" sz="3600" dirty="0" smtClean="0"/>
              <a:t>What </a:t>
            </a:r>
            <a:r>
              <a:rPr lang="en-US" sz="3600" dirty="0" smtClean="0"/>
              <a:t>details can be left out</a:t>
            </a:r>
            <a:r>
              <a:rPr lang="en-US" sz="3600" dirty="0" smtClean="0"/>
              <a:t>?</a:t>
            </a:r>
            <a:endParaRPr lang="en-US" sz="3600" dirty="0"/>
          </a:p>
        </p:txBody>
      </p:sp>
      <p:pic>
        <p:nvPicPr>
          <p:cNvPr id="12" name="Content Placeholder 3">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41494" t="91606" r="41451" b="839"/>
          <a:stretch/>
        </p:blipFill>
        <p:spPr>
          <a:xfrm>
            <a:off x="62346" y="6303339"/>
            <a:ext cx="1766454" cy="547736"/>
          </a:xfrm>
          <a:prstGeom prst="rect">
            <a:avLst/>
          </a:prstGeom>
        </p:spPr>
      </p:pic>
      <p:pic>
        <p:nvPicPr>
          <p:cNvPr id="3" name="Picture 2"/>
          <p:cNvPicPr>
            <a:picLocks noChangeAspect="1"/>
          </p:cNvPicPr>
          <p:nvPr/>
        </p:nvPicPr>
        <p:blipFill rotWithShape="1">
          <a:blip r:embed="rId8"/>
          <a:srcRect l="22273" t="15099" r="39132" b="15932"/>
          <a:stretch/>
        </p:blipFill>
        <p:spPr>
          <a:xfrm>
            <a:off x="2447178" y="183277"/>
            <a:ext cx="5812402" cy="5839550"/>
          </a:xfrm>
          <a:prstGeom prst="rect">
            <a:avLst/>
          </a:prstGeom>
        </p:spPr>
      </p:pic>
    </p:spTree>
    <p:extLst>
      <p:ext uri="{BB962C8B-B14F-4D97-AF65-F5344CB8AC3E}">
        <p14:creationId xmlns:p14="http://schemas.microsoft.com/office/powerpoint/2010/main" val="20813730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1121" t="22183" r="22080" b="10195"/>
          <a:stretch/>
        </p:blipFill>
        <p:spPr>
          <a:xfrm>
            <a:off x="734518" y="616651"/>
            <a:ext cx="7390150" cy="4946755"/>
          </a:xfrm>
          <a:prstGeom prst="rect">
            <a:avLst/>
          </a:prstGeom>
          <a:ln>
            <a:solidFill>
              <a:schemeClr val="bg1">
                <a:lumMod val="65000"/>
              </a:schemeClr>
            </a:solidFill>
          </a:ln>
        </p:spPr>
      </p:pic>
      <p:pic>
        <p:nvPicPr>
          <p:cNvPr id="3" name="Content Placeholder 3">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6" name="TextBox 5"/>
          <p:cNvSpPr txBox="1"/>
          <p:nvPr/>
        </p:nvSpPr>
        <p:spPr>
          <a:xfrm>
            <a:off x="9134399" y="746991"/>
            <a:ext cx="2883131" cy="5632312"/>
          </a:xfrm>
          <a:prstGeom prst="rect">
            <a:avLst/>
          </a:prstGeom>
          <a:noFill/>
        </p:spPr>
        <p:txBody>
          <a:bodyPr wrap="square" rtlCol="0">
            <a:spAutoFit/>
          </a:bodyPr>
          <a:lstStyle/>
          <a:p>
            <a:r>
              <a:rPr lang="en-US" sz="3600" dirty="0" smtClean="0"/>
              <a:t>What is going on in this </a:t>
            </a:r>
            <a:r>
              <a:rPr lang="en-US" sz="3600" dirty="0" smtClean="0"/>
              <a:t>photograph?</a:t>
            </a:r>
            <a:endParaRPr lang="en-US" sz="3600" dirty="0" smtClean="0"/>
          </a:p>
          <a:p>
            <a:endParaRPr lang="en-US" sz="3600" dirty="0"/>
          </a:p>
          <a:p>
            <a:r>
              <a:rPr lang="en-US" sz="3600" dirty="0" smtClean="0"/>
              <a:t>What </a:t>
            </a:r>
            <a:r>
              <a:rPr lang="en-US" sz="3600" dirty="0" smtClean="0"/>
              <a:t>information needs </a:t>
            </a:r>
            <a:r>
              <a:rPr lang="en-US" sz="3600" dirty="0" smtClean="0"/>
              <a:t>to be included in a </a:t>
            </a:r>
            <a:r>
              <a:rPr lang="en-US" sz="3600" dirty="0" smtClean="0"/>
              <a:t>summary?</a:t>
            </a:r>
            <a:endParaRPr lang="en-US" sz="3600" dirty="0" smtClean="0"/>
          </a:p>
          <a:p>
            <a:endParaRPr lang="en-US" sz="3600" dirty="0" smtClean="0"/>
          </a:p>
        </p:txBody>
      </p:sp>
      <p:sp>
        <p:nvSpPr>
          <p:cNvPr id="7" name="TextBox 4"/>
          <p:cNvSpPr txBox="1">
            <a:spLocks noChangeArrowheads="1"/>
          </p:cNvSpPr>
          <p:nvPr/>
        </p:nvSpPr>
        <p:spPr bwMode="auto">
          <a:xfrm>
            <a:off x="686623" y="5563406"/>
            <a:ext cx="2921890" cy="369332"/>
          </a:xfrm>
          <a:prstGeom prst="rect">
            <a:avLst/>
          </a:prstGeom>
          <a:noFill/>
          <a:ln w="9525">
            <a:noFill/>
            <a:miter lim="800000"/>
            <a:headEnd/>
            <a:tailEnd/>
          </a:ln>
        </p:spPr>
        <p:txBody>
          <a:bodyPr wrap="none">
            <a:spAutoFit/>
          </a:bodyPr>
          <a:lstStyle/>
          <a:p>
            <a:r>
              <a:rPr lang="en-US" i="1" dirty="0" smtClean="0">
                <a:hlinkClick r:id="rId8"/>
              </a:rPr>
              <a:t>Untitled </a:t>
            </a:r>
            <a:r>
              <a:rPr lang="en-US" dirty="0" smtClean="0">
                <a:hlinkClick r:id="rId8"/>
              </a:rPr>
              <a:t>by Nathanial </a:t>
            </a:r>
            <a:r>
              <a:rPr lang="en-US" dirty="0" err="1" smtClean="0">
                <a:hlinkClick r:id="rId8"/>
              </a:rPr>
              <a:t>Burkins</a:t>
            </a:r>
            <a:endParaRPr lang="en-US" dirty="0"/>
          </a:p>
        </p:txBody>
      </p:sp>
      <p:cxnSp>
        <p:nvCxnSpPr>
          <p:cNvPr id="8" name="Straight Connector 7"/>
          <p:cNvCxnSpPr/>
          <p:nvPr/>
        </p:nvCxnSpPr>
        <p:spPr>
          <a:xfrm>
            <a:off x="8832273" y="1039091"/>
            <a:ext cx="41563" cy="43434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276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3709" y="6296415"/>
            <a:ext cx="2258291" cy="561585"/>
          </a:xfrm>
          <a:prstGeom prst="rect">
            <a:avLst/>
          </a:prstGeom>
        </p:spPr>
      </p:pic>
      <p:sp>
        <p:nvSpPr>
          <p:cNvPr id="8" name="TextBox 4"/>
          <p:cNvSpPr txBox="1">
            <a:spLocks noChangeArrowheads="1"/>
          </p:cNvSpPr>
          <p:nvPr/>
        </p:nvSpPr>
        <p:spPr bwMode="auto">
          <a:xfrm>
            <a:off x="834770" y="5838161"/>
            <a:ext cx="3233449" cy="646331"/>
          </a:xfrm>
          <a:prstGeom prst="rect">
            <a:avLst/>
          </a:prstGeom>
          <a:noFill/>
          <a:ln w="9525">
            <a:noFill/>
            <a:miter lim="800000"/>
            <a:headEnd/>
            <a:tailEnd/>
          </a:ln>
        </p:spPr>
        <p:txBody>
          <a:bodyPr wrap="none">
            <a:spAutoFit/>
          </a:bodyPr>
          <a:lstStyle/>
          <a:p>
            <a:r>
              <a:rPr lang="en-US" i="1" dirty="0" smtClean="0"/>
              <a:t>The Harvesters </a:t>
            </a:r>
            <a:r>
              <a:rPr lang="en-US" dirty="0" smtClean="0"/>
              <a:t>by </a:t>
            </a:r>
            <a:r>
              <a:rPr lang="en-US" dirty="0"/>
              <a:t>Pieter </a:t>
            </a:r>
            <a:r>
              <a:rPr lang="en-US" dirty="0" err="1"/>
              <a:t>Bruegel</a:t>
            </a:r>
            <a:endParaRPr lang="en-US" dirty="0"/>
          </a:p>
          <a:p>
            <a:endParaRPr lang="en-US" dirty="0"/>
          </a:p>
        </p:txBody>
      </p:sp>
      <p:cxnSp>
        <p:nvCxnSpPr>
          <p:cNvPr id="10" name="Straight Connector 9"/>
          <p:cNvCxnSpPr/>
          <p:nvPr/>
        </p:nvCxnSpPr>
        <p:spPr>
          <a:xfrm>
            <a:off x="8832273" y="1039091"/>
            <a:ext cx="41563" cy="43434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62346" y="6303339"/>
            <a:ext cx="1766454" cy="547736"/>
          </a:xfrm>
          <a:prstGeom prst="rect">
            <a:avLst/>
          </a:prstGeom>
        </p:spPr>
      </p:pic>
      <p:pic>
        <p:nvPicPr>
          <p:cNvPr id="2" name="Picture 1"/>
          <p:cNvPicPr>
            <a:picLocks noChangeAspect="1"/>
          </p:cNvPicPr>
          <p:nvPr/>
        </p:nvPicPr>
        <p:blipFill rotWithShape="1">
          <a:blip r:embed="rId7"/>
          <a:srcRect l="18471" t="12141" r="23348" b="13887"/>
          <a:stretch/>
        </p:blipFill>
        <p:spPr>
          <a:xfrm>
            <a:off x="834770" y="426985"/>
            <a:ext cx="7570033" cy="5411176"/>
          </a:xfrm>
          <a:prstGeom prst="rect">
            <a:avLst/>
          </a:prstGeom>
        </p:spPr>
      </p:pic>
      <p:sp>
        <p:nvSpPr>
          <p:cNvPr id="9" name="TextBox 8"/>
          <p:cNvSpPr txBox="1"/>
          <p:nvPr/>
        </p:nvSpPr>
        <p:spPr>
          <a:xfrm>
            <a:off x="9109000" y="1039091"/>
            <a:ext cx="2680854" cy="2308324"/>
          </a:xfrm>
          <a:prstGeom prst="rect">
            <a:avLst/>
          </a:prstGeom>
          <a:noFill/>
        </p:spPr>
        <p:txBody>
          <a:bodyPr wrap="square" rtlCol="0">
            <a:spAutoFit/>
          </a:bodyPr>
          <a:lstStyle/>
          <a:p>
            <a:r>
              <a:rPr lang="en-US" sz="3600" dirty="0" smtClean="0"/>
              <a:t>Summarize what this </a:t>
            </a:r>
            <a:r>
              <a:rPr lang="en-US" sz="3600" dirty="0" smtClean="0"/>
              <a:t>painting is </a:t>
            </a:r>
            <a:r>
              <a:rPr lang="en-US" sz="3600" dirty="0" smtClean="0"/>
              <a:t>about.</a:t>
            </a:r>
            <a:endParaRPr lang="en-US" sz="3600" dirty="0"/>
          </a:p>
        </p:txBody>
      </p:sp>
    </p:spTree>
    <p:extLst>
      <p:ext uri="{BB962C8B-B14F-4D97-AF65-F5344CB8AC3E}">
        <p14:creationId xmlns:p14="http://schemas.microsoft.com/office/powerpoint/2010/main" val="22239497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83439"/>
            <a:ext cx="2826346" cy="2119760"/>
          </a:xfrm>
          <a:prstGeom prst="rect">
            <a:avLst/>
          </a:prstGeom>
        </p:spPr>
      </p:pic>
      <p:sp>
        <p:nvSpPr>
          <p:cNvPr id="11" name="Oval Callout 10"/>
          <p:cNvSpPr/>
          <p:nvPr/>
        </p:nvSpPr>
        <p:spPr>
          <a:xfrm>
            <a:off x="3099309" y="1353311"/>
            <a:ext cx="6536099" cy="3521671"/>
          </a:xfrm>
          <a:prstGeom prst="wedgeEllipseCallout">
            <a:avLst>
              <a:gd name="adj1" fmla="val -59186"/>
              <a:gd name="adj2" fmla="val 665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4" name="TextBox 3"/>
          <p:cNvSpPr txBox="1"/>
          <p:nvPr/>
        </p:nvSpPr>
        <p:spPr>
          <a:xfrm>
            <a:off x="3771438" y="2299366"/>
            <a:ext cx="5316630" cy="1754327"/>
          </a:xfrm>
          <a:prstGeom prst="rect">
            <a:avLst/>
          </a:prstGeom>
          <a:noFill/>
        </p:spPr>
        <p:txBody>
          <a:bodyPr wrap="none" rtlCol="0">
            <a:spAutoFit/>
          </a:bodyPr>
          <a:lstStyle/>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Now that we’ve practiced </a:t>
            </a:r>
          </a:p>
          <a:p>
            <a:pPr algn="ctr"/>
            <a:r>
              <a:rPr lang="en-US" sz="3600" dirty="0">
                <a:solidFill>
                  <a:schemeClr val="bg2">
                    <a:lumMod val="25000"/>
                  </a:schemeClr>
                </a:solidFill>
                <a:latin typeface="Berlin Sans FB" panose="020E0602020502020306" pitchFamily="34" charset="0"/>
                <a:cs typeface="Aharoni" panose="02010803020104030203" pitchFamily="2" charset="-79"/>
              </a:rPr>
              <a:t>s</a:t>
            </a:r>
            <a:r>
              <a:rPr lang="en-US" sz="3600" dirty="0" smtClean="0">
                <a:solidFill>
                  <a:schemeClr val="bg2">
                    <a:lumMod val="25000"/>
                  </a:schemeClr>
                </a:solidFill>
                <a:latin typeface="Berlin Sans FB" panose="020E0602020502020306" pitchFamily="34" charset="0"/>
                <a:cs typeface="Aharoni" panose="02010803020104030203" pitchFamily="2" charset="-79"/>
              </a:rPr>
              <a:t>ummarizing with art</a:t>
            </a:r>
            <a:r>
              <a:rPr lang="en-US" sz="3600" dirty="0" smtClean="0">
                <a:solidFill>
                  <a:schemeClr val="bg2">
                    <a:lumMod val="25000"/>
                  </a:schemeClr>
                </a:solidFill>
                <a:latin typeface="Berlin Sans FB" panose="020E0602020502020306" pitchFamily="34" charset="0"/>
                <a:cs typeface="Aharoni" panose="02010803020104030203" pitchFamily="2" charset="-79"/>
              </a:rPr>
              <a:t>, </a:t>
            </a:r>
          </a:p>
          <a:p>
            <a:pPr algn="ctr"/>
            <a:r>
              <a:rPr lang="en-US" sz="3600" dirty="0" smtClean="0">
                <a:solidFill>
                  <a:schemeClr val="bg2">
                    <a:lumMod val="25000"/>
                  </a:schemeClr>
                </a:solidFill>
                <a:latin typeface="Berlin Sans FB" panose="020E0602020502020306" pitchFamily="34" charset="0"/>
                <a:cs typeface="Aharoni" panose="02010803020104030203" pitchFamily="2" charset="-79"/>
              </a:rPr>
              <a:t>let’s try </a:t>
            </a:r>
            <a:r>
              <a:rPr lang="en-US" sz="3600" dirty="0" smtClean="0">
                <a:solidFill>
                  <a:schemeClr val="bg2">
                    <a:lumMod val="25000"/>
                  </a:schemeClr>
                </a:solidFill>
                <a:latin typeface="Berlin Sans FB" panose="020E0602020502020306" pitchFamily="34" charset="0"/>
                <a:cs typeface="Aharoni" panose="02010803020104030203" pitchFamily="2" charset="-79"/>
              </a:rPr>
              <a:t>it with text.</a:t>
            </a:r>
            <a:endParaRPr lang="en-US" sz="3600" i="1" dirty="0" smtClean="0">
              <a:solidFill>
                <a:schemeClr val="bg2">
                  <a:lumMod val="25000"/>
                </a:schemeClr>
              </a:solidFill>
              <a:latin typeface="Berlin Sans FB" panose="020E0602020502020306" pitchFamily="34" charset="0"/>
              <a:cs typeface="Aharoni" panose="02010803020104030203" pitchFamily="2" charset="-79"/>
            </a:endParaRPr>
          </a:p>
        </p:txBody>
      </p:sp>
      <p:grpSp>
        <p:nvGrpSpPr>
          <p:cNvPr id="10" name="Group 9"/>
          <p:cNvGrpSpPr/>
          <p:nvPr/>
        </p:nvGrpSpPr>
        <p:grpSpPr>
          <a:xfrm>
            <a:off x="4180625" y="0"/>
            <a:ext cx="4255104" cy="1054526"/>
            <a:chOff x="4300215" y="57788"/>
            <a:chExt cx="4255104" cy="1054526"/>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215" y="57788"/>
              <a:ext cx="4255104" cy="1054526"/>
            </a:xfrm>
            <a:prstGeom prst="rect">
              <a:avLst/>
            </a:prstGeom>
          </p:spPr>
        </p:pic>
        <p:cxnSp>
          <p:nvCxnSpPr>
            <p:cNvPr id="15" name="Straight Connector 14"/>
            <p:cNvCxnSpPr/>
            <p:nvPr/>
          </p:nvCxnSpPr>
          <p:spPr>
            <a:xfrm>
              <a:off x="4300215" y="876364"/>
              <a:ext cx="42551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2" name="Content Placeholder 3">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l="41494" t="91606" r="41451" b="839"/>
          <a:stretch/>
        </p:blipFill>
        <p:spPr>
          <a:xfrm>
            <a:off x="10331642" y="6310264"/>
            <a:ext cx="1766454" cy="547736"/>
          </a:xfrm>
          <a:prstGeom prst="rect">
            <a:avLst/>
          </a:prstGeom>
        </p:spPr>
      </p:pic>
    </p:spTree>
    <p:extLst>
      <p:ext uri="{BB962C8B-B14F-4D97-AF65-F5344CB8AC3E}">
        <p14:creationId xmlns:p14="http://schemas.microsoft.com/office/powerpoint/2010/main" val="3925415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270612" y="899993"/>
            <a:ext cx="5181600" cy="4351338"/>
          </a:xfrm>
        </p:spPr>
        <p:txBody>
          <a:bodyPr>
            <a:normAutofit fontScale="92500" lnSpcReduction="10000"/>
          </a:bodyPr>
          <a:lstStyle/>
          <a:p>
            <a:pPr algn="ctr">
              <a:buNone/>
            </a:pPr>
            <a:r>
              <a:rPr lang="en-US" b="1" dirty="0" smtClean="0"/>
              <a:t>Wild Dogs Rampage!</a:t>
            </a:r>
          </a:p>
          <a:p>
            <a:pPr algn="ctr">
              <a:buNone/>
            </a:pPr>
            <a:r>
              <a:rPr lang="en-US" sz="2400" b="1" dirty="0" smtClean="0"/>
              <a:t>Game Disrupted</a:t>
            </a:r>
          </a:p>
          <a:p>
            <a:pPr>
              <a:buNone/>
            </a:pPr>
            <a:r>
              <a:rPr lang="en-US" sz="2400" dirty="0" smtClean="0"/>
              <a:t>	</a:t>
            </a:r>
            <a:r>
              <a:rPr lang="en-US" dirty="0" smtClean="0"/>
              <a:t>Unruly dogs plagued Snort City again yesterday, as one of the animals broke up a double play and ran away with the baseball during a Snort City Rabbits game at Morley Field.  The episode capped a week of problems that began on Tuesday when a pack of the rambunctious creatures broke up the annual </a:t>
            </a:r>
            <a:r>
              <a:rPr lang="en-US" dirty="0" err="1" smtClean="0"/>
              <a:t>Fishin</a:t>
            </a:r>
            <a:r>
              <a:rPr lang="en-US" dirty="0" smtClean="0"/>
              <a:t>’ Derby on Blat Lake. (p</a:t>
            </a:r>
            <a:r>
              <a:rPr lang="en-US" dirty="0" smtClean="0"/>
              <a:t>. 8</a:t>
            </a:r>
            <a:r>
              <a:rPr lang="en-US" dirty="0" smtClean="0"/>
              <a:t>) </a:t>
            </a:r>
            <a:endParaRPr lang="en-US" dirty="0"/>
          </a:p>
        </p:txBody>
      </p:sp>
      <p:pic>
        <p:nvPicPr>
          <p:cNvPr id="9"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308907" y="6310264"/>
            <a:ext cx="1766454" cy="547736"/>
          </a:xfrm>
          <a:prstGeom prst="rect">
            <a:avLst/>
          </a:prstGeom>
        </p:spPr>
      </p:pic>
      <p:pic>
        <p:nvPicPr>
          <p:cNvPr id="10" name="Picture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7" name="Oval Callout 6"/>
          <p:cNvSpPr/>
          <p:nvPr/>
        </p:nvSpPr>
        <p:spPr>
          <a:xfrm>
            <a:off x="2825742" y="1675723"/>
            <a:ext cx="3419676" cy="3267520"/>
          </a:xfrm>
          <a:prstGeom prst="wedgeEllipseCallout">
            <a:avLst>
              <a:gd name="adj1" fmla="val -53721"/>
              <a:gd name="adj2" fmla="val 9792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1" name="TextBox 10"/>
          <p:cNvSpPr txBox="1"/>
          <p:nvPr/>
        </p:nvSpPr>
        <p:spPr>
          <a:xfrm>
            <a:off x="3070794" y="2278431"/>
            <a:ext cx="2954766" cy="2062103"/>
          </a:xfrm>
          <a:prstGeom prst="rect">
            <a:avLst/>
          </a:prstGeom>
          <a:noFill/>
        </p:spPr>
        <p:txBody>
          <a:bodyPr wrap="square" rtlCol="0">
            <a:spAutoFit/>
          </a:bodyPr>
          <a:lstStyle/>
          <a:p>
            <a:pPr algn="ctr"/>
            <a:r>
              <a:rPr lang="en-US" sz="3200" dirty="0" smtClean="0">
                <a:solidFill>
                  <a:schemeClr val="bg2">
                    <a:lumMod val="25000"/>
                  </a:schemeClr>
                </a:solidFill>
                <a:latin typeface="Berlin Sans FB" panose="020E0602020502020306" pitchFamily="34" charset="0"/>
                <a:cs typeface="Aharoni" panose="02010803020104030203" pitchFamily="2" charset="-79"/>
              </a:rPr>
              <a:t>Read this text excerpt closely.</a:t>
            </a:r>
          </a:p>
          <a:p>
            <a:pPr algn="ctr"/>
            <a:r>
              <a:rPr lang="en-US" sz="3200" dirty="0" smtClean="0">
                <a:solidFill>
                  <a:schemeClr val="bg2">
                    <a:lumMod val="25000"/>
                  </a:schemeClr>
                </a:solidFill>
                <a:latin typeface="Berlin Sans FB" panose="020E0602020502020306" pitchFamily="34" charset="0"/>
                <a:cs typeface="Aharoni" panose="02010803020104030203" pitchFamily="2" charset="-79"/>
              </a:rPr>
              <a:t>What is going on in </a:t>
            </a:r>
            <a:r>
              <a:rPr lang="en-US" sz="3200" dirty="0" smtClean="0">
                <a:solidFill>
                  <a:schemeClr val="bg2">
                    <a:lumMod val="25000"/>
                  </a:schemeClr>
                </a:solidFill>
                <a:latin typeface="Berlin Sans FB" panose="020E0602020502020306" pitchFamily="34" charset="0"/>
                <a:cs typeface="Aharoni" panose="02010803020104030203" pitchFamily="2" charset="-79"/>
              </a:rPr>
              <a:t>it?</a:t>
            </a:r>
            <a:endParaRPr lang="en-US" sz="3200" dirty="0" smtClean="0">
              <a:solidFill>
                <a:schemeClr val="bg2">
                  <a:lumMod val="25000"/>
                </a:schemeClr>
              </a:solidFill>
              <a:latin typeface="Berlin Sans FB" panose="020E0602020502020306" pitchFamily="34" charset="0"/>
              <a:cs typeface="Aharoni" panose="02010803020104030203" pitchFamily="2" charset="-79"/>
            </a:endParaRPr>
          </a:p>
        </p:txBody>
      </p:sp>
      <p:pic>
        <p:nvPicPr>
          <p:cNvPr id="8" name="Content Placeholder 7" descr="LaRue for mayor.jpg">
            <a:hlinkClick r:id="rId7"/>
          </p:cNvPr>
          <p:cNvPicPr>
            <a:picLocks noGrp="1" noChangeAspect="1"/>
          </p:cNvPicPr>
          <p:nvPr>
            <p:ph sz="half" idx="1"/>
          </p:nvPr>
        </p:nvPicPr>
        <p:blipFill>
          <a:blip r:embed="rId8" cstate="print"/>
          <a:srcRect l="8810" r="8398"/>
          <a:stretch>
            <a:fillRect/>
          </a:stretch>
        </p:blipFill>
        <p:spPr>
          <a:xfrm>
            <a:off x="637062" y="1028549"/>
            <a:ext cx="2405718" cy="3183687"/>
          </a:xfrm>
        </p:spPr>
      </p:pic>
    </p:spTree>
    <p:extLst>
      <p:ext uri="{BB962C8B-B14F-4D97-AF65-F5344CB8AC3E}">
        <p14:creationId xmlns:p14="http://schemas.microsoft.com/office/powerpoint/2010/main" val="2538955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638224" y="619878"/>
            <a:ext cx="6350936" cy="5016423"/>
          </a:xfrm>
        </p:spPr>
        <p:txBody>
          <a:bodyPr>
            <a:normAutofit fontScale="92500" lnSpcReduction="10000"/>
          </a:bodyPr>
          <a:lstStyle/>
          <a:p>
            <a:pPr>
              <a:buNone/>
            </a:pPr>
            <a:r>
              <a:rPr lang="en-US" dirty="0" smtClean="0"/>
              <a:t>		“Let’s keep flying even though it’s getting light,” said Twilight, the immense Great Gray Owl that flew downwind of </a:t>
            </a:r>
            <a:r>
              <a:rPr lang="en-US" dirty="0" err="1" smtClean="0"/>
              <a:t>Soren</a:t>
            </a:r>
            <a:r>
              <a:rPr lang="en-US" dirty="0" smtClean="0"/>
              <a:t>.  “We’re getting nearer.  I just feel it.” </a:t>
            </a:r>
          </a:p>
          <a:p>
            <a:pPr>
              <a:buNone/>
            </a:pPr>
            <a:r>
              <a:rPr lang="en-US" dirty="0" smtClean="0"/>
              <a:t>		It was to the Sea of </a:t>
            </a:r>
            <a:r>
              <a:rPr lang="en-US" dirty="0" err="1" smtClean="0"/>
              <a:t>Hoolemere</a:t>
            </a:r>
            <a:r>
              <a:rPr lang="en-US" dirty="0" smtClean="0"/>
              <a:t> they flew, and in the middle of the sea was an island and on that island there was a tree called the Great </a:t>
            </a:r>
            <a:r>
              <a:rPr lang="en-US" dirty="0" err="1" smtClean="0"/>
              <a:t>Ga’Hoole</a:t>
            </a:r>
            <a:r>
              <a:rPr lang="en-US" dirty="0" smtClean="0"/>
              <a:t> tree and in this tree there was an order of owls.  It was said that these owls would rise each night into the blackness and perform noble deeds. The universe of owls was desperately in need of such deeds. For with its many kingdoms it was about to be destroyed by terrible evil.  (</a:t>
            </a:r>
            <a:r>
              <a:rPr lang="en-US" dirty="0" smtClean="0"/>
              <a:t>pp. </a:t>
            </a:r>
            <a:r>
              <a:rPr lang="en-US" dirty="0" smtClean="0"/>
              <a:t>1-2)</a:t>
            </a:r>
            <a:endParaRPr lang="en-US" dirty="0"/>
          </a:p>
        </p:txBody>
      </p:sp>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407258" y="6296415"/>
            <a:ext cx="1766454" cy="547736"/>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9" name="Oval Callout 8"/>
          <p:cNvSpPr/>
          <p:nvPr/>
        </p:nvSpPr>
        <p:spPr>
          <a:xfrm>
            <a:off x="1974311" y="1764662"/>
            <a:ext cx="3676245" cy="3521671"/>
          </a:xfrm>
          <a:prstGeom prst="wedgeEllipseCallout">
            <a:avLst>
              <a:gd name="adj1" fmla="val -30234"/>
              <a:gd name="adj2" fmla="val 8439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2" name="TextBox 11"/>
          <p:cNvSpPr txBox="1"/>
          <p:nvPr/>
        </p:nvSpPr>
        <p:spPr>
          <a:xfrm>
            <a:off x="2421365" y="2137263"/>
            <a:ext cx="2954766" cy="3046988"/>
          </a:xfrm>
          <a:prstGeom prst="rect">
            <a:avLst/>
          </a:prstGeom>
          <a:noFill/>
        </p:spPr>
        <p:txBody>
          <a:bodyPr wrap="square" rtlCol="0">
            <a:spAutoFit/>
          </a:bodyPr>
          <a:lstStyle/>
          <a:p>
            <a:pPr algn="ctr"/>
            <a:r>
              <a:rPr lang="en-US" sz="3200" dirty="0" smtClean="0">
                <a:solidFill>
                  <a:schemeClr val="bg2">
                    <a:lumMod val="25000"/>
                  </a:schemeClr>
                </a:solidFill>
                <a:latin typeface="Berlin Sans FB" panose="020E0602020502020306" pitchFamily="34" charset="0"/>
                <a:cs typeface="Aharoni" panose="02010803020104030203" pitchFamily="2" charset="-79"/>
              </a:rPr>
              <a:t>Let’s r</a:t>
            </a:r>
            <a:r>
              <a:rPr lang="en-US" sz="3200" dirty="0" smtClean="0">
                <a:solidFill>
                  <a:schemeClr val="bg2">
                    <a:lumMod val="25000"/>
                  </a:schemeClr>
                </a:solidFill>
                <a:latin typeface="Berlin Sans FB" panose="020E0602020502020306" pitchFamily="34" charset="0"/>
                <a:cs typeface="Aharoni" panose="02010803020104030203" pitchFamily="2" charset="-79"/>
              </a:rPr>
              <a:t>ead </a:t>
            </a:r>
            <a:r>
              <a:rPr lang="en-US" sz="3200" dirty="0" smtClean="0">
                <a:solidFill>
                  <a:schemeClr val="bg2">
                    <a:lumMod val="25000"/>
                  </a:schemeClr>
                </a:solidFill>
                <a:latin typeface="Berlin Sans FB" panose="020E0602020502020306" pitchFamily="34" charset="0"/>
                <a:cs typeface="Aharoni" panose="02010803020104030203" pitchFamily="2" charset="-79"/>
              </a:rPr>
              <a:t>this text </a:t>
            </a:r>
            <a:r>
              <a:rPr lang="en-US" sz="3200" dirty="0" smtClean="0">
                <a:solidFill>
                  <a:schemeClr val="bg2">
                    <a:lumMod val="25000"/>
                  </a:schemeClr>
                </a:solidFill>
                <a:latin typeface="Berlin Sans FB" panose="020E0602020502020306" pitchFamily="34" charset="0"/>
                <a:cs typeface="Aharoni" panose="02010803020104030203" pitchFamily="2" charset="-79"/>
              </a:rPr>
              <a:t>excerpt closely and then summarize </a:t>
            </a:r>
            <a:r>
              <a:rPr lang="en-US" sz="3200" dirty="0" smtClean="0">
                <a:solidFill>
                  <a:schemeClr val="bg2">
                    <a:lumMod val="25000"/>
                  </a:schemeClr>
                </a:solidFill>
                <a:latin typeface="Berlin Sans FB" panose="020E0602020502020306" pitchFamily="34" charset="0"/>
                <a:cs typeface="Aharoni" panose="02010803020104030203" pitchFamily="2" charset="-79"/>
              </a:rPr>
              <a:t>it together.</a:t>
            </a:r>
            <a:endParaRPr lang="en-US" sz="3200" i="1" dirty="0" smtClean="0">
              <a:solidFill>
                <a:schemeClr val="bg2">
                  <a:lumMod val="25000"/>
                </a:schemeClr>
              </a:solidFill>
              <a:latin typeface="Berlin Sans FB" panose="020E0602020502020306" pitchFamily="34" charset="0"/>
              <a:cs typeface="Aharoni" panose="02010803020104030203" pitchFamily="2" charset="-79"/>
            </a:endParaRPr>
          </a:p>
        </p:txBody>
      </p:sp>
      <p:pic>
        <p:nvPicPr>
          <p:cNvPr id="10" name="Content Placeholder 9" descr="The Journey.jpg">
            <a:hlinkClick r:id="rId7"/>
          </p:cNvPr>
          <p:cNvPicPr>
            <a:picLocks noGrp="1" noChangeAspect="1"/>
          </p:cNvPicPr>
          <p:nvPr>
            <p:ph sz="half" idx="1"/>
          </p:nvPr>
        </p:nvPicPr>
        <p:blipFill>
          <a:blip r:embed="rId8" cstate="print"/>
          <a:srcRect l="13204" r="11556"/>
          <a:stretch>
            <a:fillRect/>
          </a:stretch>
        </p:blipFill>
        <p:spPr>
          <a:xfrm>
            <a:off x="369654" y="1493792"/>
            <a:ext cx="1910689" cy="2782353"/>
          </a:xfrm>
        </p:spPr>
      </p:pic>
    </p:spTree>
    <p:extLst>
      <p:ext uri="{BB962C8B-B14F-4D97-AF65-F5344CB8AC3E}">
        <p14:creationId xmlns:p14="http://schemas.microsoft.com/office/powerpoint/2010/main" val="4041946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60956" y="861021"/>
            <a:ext cx="5700347" cy="4351338"/>
          </a:xfrm>
        </p:spPr>
        <p:txBody>
          <a:bodyPr>
            <a:normAutofit/>
          </a:bodyPr>
          <a:lstStyle/>
          <a:p>
            <a:pPr>
              <a:buNone/>
            </a:pPr>
            <a:r>
              <a:rPr lang="en-US" dirty="0" smtClean="0"/>
              <a:t>		</a:t>
            </a:r>
            <a:r>
              <a:rPr lang="en-US" sz="2600" i="1" dirty="0" smtClean="0"/>
              <a:t>The economy of the Classic Maya involved the exchange of many items intended for everyday use.  Some, such as pottery, basketry, textiles, dyes and pigments, and agricultural products, were sold locally in open plazas on specially scheduled market days.  Other articles of trade that appeared in local markets came from distant sources. </a:t>
            </a:r>
            <a:r>
              <a:rPr lang="en-US" sz="2600" dirty="0" smtClean="0"/>
              <a:t>(p. 86-87) </a:t>
            </a:r>
            <a:endParaRPr lang="en-US" sz="2600" dirty="0"/>
          </a:p>
        </p:txBody>
      </p:sp>
      <p:pic>
        <p:nvPicPr>
          <p:cNvPr id="7"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41494" t="91606" r="41451" b="839"/>
          <a:stretch/>
        </p:blipFill>
        <p:spPr>
          <a:xfrm>
            <a:off x="10321736" y="6204784"/>
            <a:ext cx="1766454" cy="547736"/>
          </a:xfrm>
          <a:prstGeom prst="rect">
            <a:avLst/>
          </a:prstGeom>
        </p:spPr>
      </p:pic>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122284"/>
            <a:ext cx="2825742" cy="702697"/>
          </a:xfrm>
          <a:prstGeom prst="rect">
            <a:avLst/>
          </a:prstGeom>
        </p:spPr>
      </p:pic>
      <p:sp>
        <p:nvSpPr>
          <p:cNvPr id="10" name="Oval Callout 9"/>
          <p:cNvSpPr/>
          <p:nvPr/>
        </p:nvSpPr>
        <p:spPr>
          <a:xfrm>
            <a:off x="2561584" y="1690688"/>
            <a:ext cx="3676245" cy="3521671"/>
          </a:xfrm>
          <a:prstGeom prst="wedgeEllipseCallout">
            <a:avLst>
              <a:gd name="adj1" fmla="val -45729"/>
              <a:gd name="adj2" fmla="val 8354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latin typeface="Berlin Sans FB" panose="020E0602020502020306" pitchFamily="34" charset="0"/>
              <a:cs typeface="Aharoni" panose="02010803020104030203" pitchFamily="2" charset="-79"/>
            </a:endParaRPr>
          </a:p>
        </p:txBody>
      </p:sp>
      <p:sp>
        <p:nvSpPr>
          <p:cNvPr id="11" name="TextBox 10"/>
          <p:cNvSpPr txBox="1"/>
          <p:nvPr/>
        </p:nvSpPr>
        <p:spPr>
          <a:xfrm>
            <a:off x="2922323" y="2174250"/>
            <a:ext cx="2954766" cy="2554545"/>
          </a:xfrm>
          <a:prstGeom prst="rect">
            <a:avLst/>
          </a:prstGeom>
          <a:noFill/>
        </p:spPr>
        <p:txBody>
          <a:bodyPr wrap="square" rtlCol="0">
            <a:spAutoFit/>
          </a:bodyPr>
          <a:lstStyle/>
          <a:p>
            <a:pPr algn="ctr"/>
            <a:r>
              <a:rPr lang="en-US" sz="3200" dirty="0" smtClean="0">
                <a:solidFill>
                  <a:schemeClr val="bg2">
                    <a:lumMod val="25000"/>
                  </a:schemeClr>
                </a:solidFill>
                <a:latin typeface="Berlin Sans FB" panose="020E0602020502020306" pitchFamily="34" charset="0"/>
                <a:cs typeface="Aharoni" panose="02010803020104030203" pitchFamily="2" charset="-79"/>
              </a:rPr>
              <a:t>Read this text excerpt closely and write a one-sentence summary.</a:t>
            </a:r>
            <a:endParaRPr lang="en-US" sz="3200" i="1" dirty="0" smtClean="0">
              <a:solidFill>
                <a:schemeClr val="bg2">
                  <a:lumMod val="25000"/>
                </a:schemeClr>
              </a:solidFill>
              <a:latin typeface="Berlin Sans FB" panose="020E0602020502020306" pitchFamily="34" charset="0"/>
              <a:cs typeface="Aharoni" panose="02010803020104030203" pitchFamily="2" charset="-79"/>
            </a:endParaRPr>
          </a:p>
        </p:txBody>
      </p:sp>
      <p:pic>
        <p:nvPicPr>
          <p:cNvPr id="14" name="Content Placeholder 13" descr="The Ancient Maya.jpg">
            <a:hlinkClick r:id="rId7"/>
          </p:cNvPr>
          <p:cNvPicPr>
            <a:picLocks noGrp="1" noChangeAspect="1"/>
          </p:cNvPicPr>
          <p:nvPr>
            <p:ph sz="half" idx="1"/>
          </p:nvPr>
        </p:nvPicPr>
        <p:blipFill>
          <a:blip r:embed="rId8" cstate="print"/>
          <a:stretch>
            <a:fillRect/>
          </a:stretch>
        </p:blipFill>
        <p:spPr>
          <a:xfrm>
            <a:off x="405172" y="1205794"/>
            <a:ext cx="2420570" cy="2652102"/>
          </a:xfrm>
        </p:spPr>
      </p:pic>
    </p:spTree>
    <p:extLst>
      <p:ext uri="{BB962C8B-B14F-4D97-AF65-F5344CB8AC3E}">
        <p14:creationId xmlns:p14="http://schemas.microsoft.com/office/powerpoint/2010/main" val="32075223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1561</Words>
  <Application>Microsoft Macintosh PowerPoint</Application>
  <PresentationFormat>Custom</PresentationFormat>
  <Paragraphs>120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Miller-Burkins</dc:creator>
  <cp:lastModifiedBy>Ray Coutu</cp:lastModifiedBy>
  <cp:revision>72</cp:revision>
  <dcterms:created xsi:type="dcterms:W3CDTF">2015-03-28T13:00:03Z</dcterms:created>
  <dcterms:modified xsi:type="dcterms:W3CDTF">2015-04-02T17:21:58Z</dcterms:modified>
</cp:coreProperties>
</file>