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6" r:id="rId2"/>
  </p:sldMasterIdLst>
  <p:notesMasterIdLst>
    <p:notesMasterId r:id="rId12"/>
  </p:notesMasterIdLst>
  <p:handoutMasterIdLst>
    <p:handoutMasterId r:id="rId13"/>
  </p:handoutMasterIdLst>
  <p:sldIdLst>
    <p:sldId id="300" r:id="rId3"/>
    <p:sldId id="296" r:id="rId4"/>
    <p:sldId id="314" r:id="rId5"/>
    <p:sldId id="257" r:id="rId6"/>
    <p:sldId id="315" r:id="rId7"/>
    <p:sldId id="277" r:id="rId8"/>
    <p:sldId id="262" r:id="rId9"/>
    <p:sldId id="312" r:id="rId10"/>
    <p:sldId id="313" r:id="rId11"/>
  </p:sldIdLst>
  <p:sldSz cx="9144000" cy="6858000" type="screen4x3"/>
  <p:notesSz cx="6858000" cy="9144000"/>
  <p:defaultTex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9">
          <p15:clr>
            <a:srgbClr val="A4A3A4"/>
          </p15:clr>
        </p15:guide>
        <p15:guide id="2" pos="56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tu Ray" initials="" lastIdx="60" clrIdx="0"/>
  <p:cmAuthor id="1" name="Walter Chiu" initials="" lastIdx="1" clrIdx="1"/>
  <p:cmAuthor id="2" name="Ellen Lewis" initials="EL"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FC"/>
    <a:srgbClr val="3F3E00"/>
    <a:srgbClr val="D16309"/>
    <a:srgbClr val="46A436"/>
    <a:srgbClr val="97A0A0"/>
    <a:srgbClr val="87C440"/>
    <a:srgbClr val="CE157F"/>
    <a:srgbClr val="EC1D25"/>
    <a:srgbClr val="CC0A26"/>
    <a:srgbClr val="51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1" autoAdjust="0"/>
    <p:restoredTop sz="81417" autoAdjust="0"/>
  </p:normalViewPr>
  <p:slideViewPr>
    <p:cSldViewPr snapToGrid="0">
      <p:cViewPr varScale="1">
        <p:scale>
          <a:sx n="133" d="100"/>
          <a:sy n="133" d="100"/>
        </p:scale>
        <p:origin x="-1584" y="-112"/>
      </p:cViewPr>
      <p:guideLst>
        <p:guide orient="horz" pos="279"/>
        <p:guide pos="5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3925C1-BF31-2942-AA5F-FD70C7106BAE}" type="datetimeFigureOut">
              <a:rPr lang="en-US" smtClean="0"/>
              <a:t>7/13/18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B6647B-8D88-3745-99CF-17412BE85EEC}" type="slidenum">
              <a:rPr lang="en-US" smtClean="0"/>
              <a:t>‹#›</a:t>
            </a:fld>
            <a:endParaRPr lang="en-US" dirty="0"/>
          </a:p>
        </p:txBody>
      </p:sp>
    </p:spTree>
    <p:extLst>
      <p:ext uri="{BB962C8B-B14F-4D97-AF65-F5344CB8AC3E}">
        <p14:creationId xmlns:p14="http://schemas.microsoft.com/office/powerpoint/2010/main" val="245603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01678-7754-4139-BFA2-F27F38902AE5}" type="datetimeFigureOut">
              <a:rPr lang="en-US" smtClean="0"/>
              <a:t>7/13/18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59283-D027-4132-B692-D7EECC242B60}" type="slidenum">
              <a:rPr lang="en-US" smtClean="0"/>
              <a:t>‹#›</a:t>
            </a:fld>
            <a:endParaRPr lang="en-US" dirty="0"/>
          </a:p>
        </p:txBody>
      </p:sp>
    </p:spTree>
    <p:extLst>
      <p:ext uri="{BB962C8B-B14F-4D97-AF65-F5344CB8AC3E}">
        <p14:creationId xmlns:p14="http://schemas.microsoft.com/office/powerpoint/2010/main" val="1680654053"/>
      </p:ext>
    </p:extLst>
  </p:cSld>
  <p:clrMap bg1="lt1" tx1="dk1" bg2="lt2" tx2="dk2" accent1="accent1" accent2="accent2" accent3="accent3" accent4="accent4" accent5="accent5" accent6="accent6" hlink="hlink" folHlink="folHlink"/>
  <p:hf hdr="0" ftr="0" dt="0"/>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lang="en-US" b="0" i="1" dirty="0"/>
              <a:t>Note to Lead RISE Teacher: Become familiar with </a:t>
            </a:r>
            <a:r>
              <a:rPr lang="en-US" b="0" i="0" dirty="0"/>
              <a:t>The Next Step Forward in Reading </a:t>
            </a:r>
            <a:r>
              <a:rPr lang="en-US" b="0" i="0" dirty="0" smtClean="0"/>
              <a:t>Intervention (NSFRI) </a:t>
            </a:r>
            <a:r>
              <a:rPr lang="en-US" i="1" dirty="0"/>
              <a:t>and </a:t>
            </a:r>
            <a:r>
              <a:rPr lang="en-US" b="0" i="0" dirty="0"/>
              <a:t>The Next Step Forward in Guided </a:t>
            </a:r>
            <a:r>
              <a:rPr lang="en-US" b="0" i="0" dirty="0" smtClean="0"/>
              <a:t>Reading (NSFGR)</a:t>
            </a:r>
            <a:r>
              <a:rPr lang="en-US" i="1" dirty="0" smtClean="0"/>
              <a:t> </a:t>
            </a:r>
            <a:r>
              <a:rPr lang="en-US" b="0" i="1" dirty="0"/>
              <a:t>before you present this PowerPoint to your leadership team. Have both </a:t>
            </a:r>
            <a:r>
              <a:rPr lang="en-US" b="0" i="1" dirty="0" smtClean="0"/>
              <a:t>books available </a:t>
            </a:r>
            <a:r>
              <a:rPr lang="en-US" b="0" i="1" dirty="0"/>
              <a:t>for participants. Explain the purpose of this session: </a:t>
            </a:r>
            <a:r>
              <a:rPr lang="en-US" i="1" dirty="0"/>
              <a:t>We need a short-term reading intervention that quickly accelerates our striving readers. The RISE framework, based on Jan Richardson’s </a:t>
            </a:r>
            <a:r>
              <a:rPr lang="en-US" b="0" i="0" dirty="0"/>
              <a:t>The Next Step Forward in Guided Reading</a:t>
            </a:r>
            <a:r>
              <a:rPr lang="en-US" i="1" dirty="0"/>
              <a:t>, provides </a:t>
            </a:r>
            <a:r>
              <a:rPr lang="en-US" i="1" dirty="0" smtClean="0"/>
              <a:t>6 to 8 </a:t>
            </a:r>
            <a:r>
              <a:rPr lang="en-US" i="1" dirty="0"/>
              <a:t>weeks of  intensive, integrated, and targeted instruction in reading, writing, and word study.</a:t>
            </a:r>
          </a:p>
          <a:p>
            <a:pPr marL="0" marR="0" lvl="0" indent="0" algn="l" defTabSz="914306"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A8559283-D027-4132-B692-D7EECC242B60}" type="slidenum">
              <a:rPr lang="en-US" smtClean="0"/>
              <a:t>1</a:t>
            </a:fld>
            <a:endParaRPr lang="en-US" dirty="0"/>
          </a:p>
        </p:txBody>
      </p:sp>
    </p:spTree>
    <p:extLst>
      <p:ext uri="{BB962C8B-B14F-4D97-AF65-F5344CB8AC3E}">
        <p14:creationId xmlns:p14="http://schemas.microsoft.com/office/powerpoint/2010/main" val="353890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RISE is designed for primary students reading at text levels C-N who need to improve decoding, spelling, fluency, and comprehension. </a:t>
            </a:r>
            <a:r>
              <a:rPr lang="en-US" i="0" dirty="0"/>
              <a:t>Key points to make as you present each bullet:</a:t>
            </a:r>
          </a:p>
          <a:p>
            <a:pPr marL="228600" indent="-228600">
              <a:buAutoNum type="arabicPeriod"/>
            </a:pPr>
            <a:r>
              <a:rPr lang="en-US" i="1" dirty="0"/>
              <a:t>RISE instructors must be familiar with </a:t>
            </a:r>
            <a:r>
              <a:rPr lang="en-US" b="0" i="0" u="none" dirty="0"/>
              <a:t>The Next Step Forward in Guided Reading.</a:t>
            </a:r>
          </a:p>
          <a:p>
            <a:pPr marL="228600" indent="-228600">
              <a:buAutoNum type="arabicPeriod"/>
            </a:pPr>
            <a:r>
              <a:rPr lang="en-US" i="1" dirty="0"/>
              <a:t>Students are reading at about the same text level and divided into small groups (no more than 4 per group).</a:t>
            </a:r>
          </a:p>
          <a:p>
            <a:pPr marL="228600" indent="-228600">
              <a:buAutoNum type="arabicPeriod"/>
            </a:pPr>
            <a:r>
              <a:rPr lang="en-US" i="1" dirty="0"/>
              <a:t>Students spend 12–15 minutes at each station that is lead by an instructor and focuses on one aspect of the reading process.</a:t>
            </a:r>
          </a:p>
          <a:p>
            <a:pPr marL="228600" indent="-228600">
              <a:buAutoNum type="arabicPeriod"/>
            </a:pPr>
            <a:r>
              <a:rPr lang="en-US" i="1" dirty="0"/>
              <a:t>The 45-minute model uses three stations (Read a New Book, Phonics and Word Study, and Guided Writing).</a:t>
            </a:r>
          </a:p>
          <a:p>
            <a:pPr marL="228600" indent="-228600">
              <a:buAutoNum type="arabicPeriod"/>
            </a:pPr>
            <a:r>
              <a:rPr lang="en-US" i="1" dirty="0"/>
              <a:t>Instructors can be </a:t>
            </a:r>
            <a:r>
              <a:rPr lang="en-US" sz="1200" b="0" i="0" u="none" strike="noStrike" kern="1200" baseline="0" dirty="0" smtClean="0">
                <a:solidFill>
                  <a:schemeClr val="tx1"/>
                </a:solidFill>
                <a:latin typeface="+mn-lt"/>
                <a:ea typeface="+mn-ea"/>
                <a:cs typeface="+mn-cs"/>
              </a:rPr>
              <a:t>special</a:t>
            </a:r>
            <a:r>
              <a:rPr lang="en-US" sz="1200" b="0" i="0" u="none" strike="noStrike" kern="1200" baseline="0" dirty="0">
                <a:solidFill>
                  <a:schemeClr val="tx1"/>
                </a:solidFill>
                <a:latin typeface="+mn-lt"/>
                <a:ea typeface="+mn-ea"/>
                <a:cs typeface="+mn-cs"/>
              </a:rPr>
              <a:t>-education teachers, Title I teachers, </a:t>
            </a:r>
            <a:r>
              <a:rPr lang="en-US" sz="1200" b="0" i="0" u="none" strike="noStrike" kern="1200" baseline="0" dirty="0" smtClean="0">
                <a:solidFill>
                  <a:schemeClr val="tx1"/>
                </a:solidFill>
                <a:latin typeface="+mn-lt"/>
                <a:ea typeface="+mn-ea"/>
                <a:cs typeface="+mn-cs"/>
              </a:rPr>
              <a:t>reading interventionists</a:t>
            </a:r>
            <a:r>
              <a:rPr lang="en-US" sz="1200" b="0" i="0" u="none" strike="noStrike" kern="1200" baseline="0" dirty="0">
                <a:solidFill>
                  <a:schemeClr val="tx1"/>
                </a:solidFill>
                <a:latin typeface="+mn-lt"/>
                <a:ea typeface="+mn-ea"/>
                <a:cs typeface="+mn-cs"/>
              </a:rPr>
              <a:t>, ELL teachers, literacy coaches, retired teachers, student teachers, teaching assistants, or other adults who routinely work with students in your school</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8559283-D027-4132-B692-D7EECC242B60}" type="slidenum">
              <a:rPr lang="en-US" smtClean="0"/>
              <a:t>2</a:t>
            </a:fld>
            <a:endParaRPr lang="en-US" dirty="0"/>
          </a:p>
        </p:txBody>
      </p:sp>
    </p:spTree>
    <p:extLst>
      <p:ext uri="{BB962C8B-B14F-4D97-AF65-F5344CB8AC3E}">
        <p14:creationId xmlns:p14="http://schemas.microsoft.com/office/powerpoint/2010/main" val="181681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i="1" dirty="0" smtClean="0"/>
              <a:t>In the 60-minute model, four small groups of students rotate through all four stations (12 to</a:t>
            </a:r>
            <a:r>
              <a:rPr lang="en-US" i="1" baseline="0" dirty="0" smtClean="0"/>
              <a:t> </a:t>
            </a:r>
            <a:r>
              <a:rPr lang="en-US" i="1" dirty="0" smtClean="0"/>
              <a:t>15 minutes each). Instructors stay at one station and repeat the lesson to each group.  All instructors will receive in-depth training in their station, and eventually should become proficient in teaching all four stations.</a:t>
            </a:r>
            <a:r>
              <a:rPr lang="en-US" b="0" i="1" dirty="0" smtClean="0"/>
              <a:t> (If you use the 45-minute model, three small groups rotate through three stations (12 to 15 minutes each): Stations</a:t>
            </a:r>
            <a:r>
              <a:rPr lang="en-US" b="0" i="1" baseline="0" dirty="0" smtClean="0"/>
              <a:t> 1, 2, and 4</a:t>
            </a:r>
            <a:r>
              <a:rPr lang="en-US" b="0" i="1" dirty="0" smtClean="0"/>
              <a:t>. Station 3, Reread Yesterday’s Book, is completed in the classroom with a buddy or at home.)</a:t>
            </a:r>
          </a:p>
        </p:txBody>
      </p:sp>
      <p:sp>
        <p:nvSpPr>
          <p:cNvPr id="4" name="Slide Number Placeholder 3"/>
          <p:cNvSpPr>
            <a:spLocks noGrp="1"/>
          </p:cNvSpPr>
          <p:nvPr>
            <p:ph type="sldNum" sz="quarter" idx="10"/>
          </p:nvPr>
        </p:nvSpPr>
        <p:spPr/>
        <p:txBody>
          <a:bodyPr/>
          <a:lstStyle/>
          <a:p>
            <a:fld id="{A8559283-D027-4132-B692-D7EECC242B60}" type="slidenum">
              <a:rPr lang="en-US" smtClean="0"/>
              <a:t>3</a:t>
            </a:fld>
            <a:endParaRPr lang="en-US" dirty="0"/>
          </a:p>
        </p:txBody>
      </p:sp>
    </p:spTree>
    <p:extLst>
      <p:ext uri="{BB962C8B-B14F-4D97-AF65-F5344CB8AC3E}">
        <p14:creationId xmlns:p14="http://schemas.microsoft.com/office/powerpoint/2010/main" val="350514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Most striving readers in the upper grades need support with comprehension. We are all familiar with students who can decode text but cannot comprehend beyond the literal level. RISE Up creates flexible and deeper thinkers by teaching students how to use various comprehension strategies on the same short text. </a:t>
            </a:r>
          </a:p>
          <a:p>
            <a:pPr marL="228600" indent="-228600">
              <a:buAutoNum type="arabicPeriod"/>
            </a:pPr>
            <a:r>
              <a:rPr lang="en-US" i="1" dirty="0"/>
              <a:t>In Chapter 7 of </a:t>
            </a:r>
            <a:r>
              <a:rPr lang="en-US" b="0" i="0" dirty="0" smtClean="0"/>
              <a:t>NSFGR</a:t>
            </a:r>
            <a:r>
              <a:rPr lang="en-US" i="1" dirty="0" smtClean="0"/>
              <a:t>, </a:t>
            </a:r>
            <a:r>
              <a:rPr lang="en-US" i="1" dirty="0"/>
              <a:t>Jan Richardson describes 29 modules for teaching 12 major comprehension strategies. Because RISE Up lessons target those 12 strategies, instructors need to be trained in how to teach each one.</a:t>
            </a:r>
          </a:p>
          <a:p>
            <a:pPr marL="228600" indent="-228600">
              <a:buAutoNum type="arabicPeriod"/>
            </a:pPr>
            <a:r>
              <a:rPr lang="en-US" i="1" dirty="0"/>
              <a:t>Students are reading at about the same text level. They are divided into three groups (no more than </a:t>
            </a:r>
            <a:r>
              <a:rPr lang="en-US" i="1" dirty="0" smtClean="0"/>
              <a:t>four per </a:t>
            </a:r>
            <a:r>
              <a:rPr lang="en-US" i="1" dirty="0"/>
              <a:t>group).</a:t>
            </a:r>
          </a:p>
          <a:p>
            <a:pPr marL="228600" indent="-228600">
              <a:buAutoNum type="arabicPeriod"/>
            </a:pPr>
            <a:r>
              <a:rPr lang="en-US" i="1" dirty="0"/>
              <a:t>Students rotate through three stations each day, spending </a:t>
            </a:r>
            <a:r>
              <a:rPr lang="en-US" i="1" dirty="0" smtClean="0"/>
              <a:t>12 to 15 </a:t>
            </a:r>
            <a:r>
              <a:rPr lang="en-US" i="1" dirty="0"/>
              <a:t>minutes reading and discussing a short text. One station focuses on literal comprehension and the others target deeper comprehension and writing.</a:t>
            </a:r>
          </a:p>
          <a:p>
            <a:pPr marL="228600" indent="-228600">
              <a:buAutoNum type="arabicPeriod"/>
            </a:pPr>
            <a:r>
              <a:rPr lang="en-US" i="1" dirty="0"/>
              <a:t>The 12 comprehension strategies can be found on page 256 in </a:t>
            </a:r>
            <a:r>
              <a:rPr lang="en-US" b="0" i="0" dirty="0" smtClean="0"/>
              <a:t>NSFGR </a:t>
            </a:r>
            <a:r>
              <a:rPr lang="en-US" i="1" dirty="0" smtClean="0"/>
              <a:t>and </a:t>
            </a:r>
            <a:r>
              <a:rPr lang="en-US" i="1" dirty="0"/>
              <a:t>on page 85 in </a:t>
            </a:r>
            <a:r>
              <a:rPr lang="en-US" b="0" i="0" dirty="0" smtClean="0"/>
              <a:t>NSFRI.</a:t>
            </a:r>
            <a:r>
              <a:rPr lang="en-US" i="1" baseline="0" dirty="0" smtClean="0"/>
              <a:t> </a:t>
            </a:r>
            <a:endParaRPr lang="en-US" i="0" dirty="0"/>
          </a:p>
        </p:txBody>
      </p:sp>
      <p:sp>
        <p:nvSpPr>
          <p:cNvPr id="4" name="Slide Number Placeholder 3"/>
          <p:cNvSpPr>
            <a:spLocks noGrp="1"/>
          </p:cNvSpPr>
          <p:nvPr>
            <p:ph type="sldNum" sz="quarter" idx="10"/>
          </p:nvPr>
        </p:nvSpPr>
        <p:spPr/>
        <p:txBody>
          <a:bodyPr/>
          <a:lstStyle/>
          <a:p>
            <a:fld id="{A8559283-D027-4132-B692-D7EECC242B60}" type="slidenum">
              <a:rPr lang="en-US" smtClean="0"/>
              <a:t>4</a:t>
            </a:fld>
            <a:endParaRPr lang="en-US" dirty="0"/>
          </a:p>
        </p:txBody>
      </p:sp>
    </p:spTree>
    <p:extLst>
      <p:ext uri="{BB962C8B-B14F-4D97-AF65-F5344CB8AC3E}">
        <p14:creationId xmlns:p14="http://schemas.microsoft.com/office/powerpoint/2010/main" val="338093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i="1" dirty="0" smtClean="0"/>
              <a:t>For Station 1, the RISE Up instructor chooses a literal strategy and supporting module that best matches the chosen short text and the comprehension needs of the students. The literal strategies are listed on page 85 of NSFRI and described in modules 1 to 9 on pages 258–266 of NSFGR.</a:t>
            </a:r>
          </a:p>
          <a:p>
            <a:pPr marL="171450" indent="-171450">
              <a:buFont typeface="Arial"/>
              <a:buChar char="•"/>
            </a:pPr>
            <a:r>
              <a:rPr lang="en-US" i="1" dirty="0" smtClean="0"/>
              <a:t>In Station 2, students reread the text they read in Station 1 on the previous day.  This RISE Up instructor chooses a strategy that teaches deeper comprehension </a:t>
            </a:r>
            <a:r>
              <a:rPr lang="en-US" i="0" dirty="0" smtClean="0"/>
              <a:t>(strategies 5 to 12 on page 85 of</a:t>
            </a:r>
            <a:r>
              <a:rPr lang="en-US" i="0" baseline="0" dirty="0" smtClean="0"/>
              <a:t> NSFRI</a:t>
            </a:r>
            <a:r>
              <a:rPr lang="en-US" i="0" dirty="0" smtClean="0"/>
              <a:t>, modules 10 to 29 on pages 267–286 in NSFGR).</a:t>
            </a:r>
          </a:p>
          <a:p>
            <a:pPr marL="171450" indent="-171450">
              <a:buFont typeface="Arial"/>
              <a:buChar char="•"/>
            </a:pPr>
            <a:r>
              <a:rPr lang="en-US" i="1" dirty="0" smtClean="0"/>
              <a:t>In Station 3, students either reread yesterday’s text (the same one they read in Station 2) but this time using a different comprehension strategy or they write about the text. Choose the guided writing option if students need writing support.</a:t>
            </a:r>
          </a:p>
          <a:p>
            <a:pPr marL="0" marR="0" lvl="0" indent="0" algn="l" defTabSz="914306" rtl="0" eaLnBrk="1" fontAlgn="auto" latinLnBrk="0" hangingPunct="1">
              <a:lnSpc>
                <a:spcPct val="100000"/>
              </a:lnSpc>
              <a:spcBef>
                <a:spcPts val="0"/>
              </a:spcBef>
              <a:spcAft>
                <a:spcPts val="0"/>
              </a:spcAft>
              <a:buClrTx/>
              <a:buSzTx/>
              <a:buFontTx/>
              <a:buNone/>
              <a:tabLst/>
              <a:defRPr/>
            </a:pPr>
            <a:r>
              <a:rPr lang="en-US" i="0" dirty="0" smtClean="0"/>
              <a:t>Note: There is an adaption of the RISE Up framework for classroom teachers. See Chapter 6 in NSFRI for more information if you want to implement this design. It is not included in this PowerPoint. </a:t>
            </a:r>
            <a:endParaRPr lang="en-US" dirty="0" smtClean="0"/>
          </a:p>
          <a:p>
            <a:endParaRPr lang="en-US" dirty="0"/>
          </a:p>
        </p:txBody>
      </p:sp>
      <p:sp>
        <p:nvSpPr>
          <p:cNvPr id="4" name="Slide Number Placeholder 3"/>
          <p:cNvSpPr>
            <a:spLocks noGrp="1"/>
          </p:cNvSpPr>
          <p:nvPr>
            <p:ph type="sldNum" sz="quarter" idx="10"/>
          </p:nvPr>
        </p:nvSpPr>
        <p:spPr/>
        <p:txBody>
          <a:bodyPr/>
          <a:lstStyle/>
          <a:p>
            <a:fld id="{A8559283-D027-4132-B692-D7EECC242B60}" type="slidenum">
              <a:rPr lang="en-US" smtClean="0"/>
              <a:t>5</a:t>
            </a:fld>
            <a:endParaRPr lang="en-US" dirty="0"/>
          </a:p>
        </p:txBody>
      </p:sp>
    </p:spTree>
    <p:extLst>
      <p:ext uri="{BB962C8B-B14F-4D97-AF65-F5344CB8AC3E}">
        <p14:creationId xmlns:p14="http://schemas.microsoft.com/office/powerpoint/2010/main" val="130752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Study both of these books with the team. It is imperative that all instructors are familiar with </a:t>
            </a:r>
            <a:r>
              <a:rPr lang="en-US" i="1" dirty="0" smtClean="0"/>
              <a:t>NSFRI</a:t>
            </a:r>
            <a:r>
              <a:rPr lang="en-US" i="1" baseline="0" dirty="0" smtClean="0"/>
              <a:t> </a:t>
            </a:r>
            <a:r>
              <a:rPr lang="en-US" i="1" dirty="0" smtClean="0"/>
              <a:t>and </a:t>
            </a:r>
            <a:r>
              <a:rPr lang="en-US" i="1" dirty="0"/>
              <a:t>NSFRI.  NSFRI is a handbook of how to implement RISE and RISE Up.  However, the in-depth knowledge of Jan’s theory and practice that support RISE and RISE Up implementation is gained by reading NSFGR. </a:t>
            </a:r>
            <a:r>
              <a:rPr lang="en-US" i="0" dirty="0"/>
              <a:t>The RISE lead teacher should lead the book study.</a:t>
            </a:r>
          </a:p>
        </p:txBody>
      </p:sp>
      <p:sp>
        <p:nvSpPr>
          <p:cNvPr id="4" name="Slide Number Placeholder 3"/>
          <p:cNvSpPr>
            <a:spLocks noGrp="1"/>
          </p:cNvSpPr>
          <p:nvPr>
            <p:ph type="sldNum" sz="quarter" idx="10"/>
          </p:nvPr>
        </p:nvSpPr>
        <p:spPr/>
        <p:txBody>
          <a:bodyPr/>
          <a:lstStyle/>
          <a:p>
            <a:fld id="{A8559283-D027-4132-B692-D7EECC242B60}" type="slidenum">
              <a:rPr lang="en-US" smtClean="0"/>
              <a:t>6</a:t>
            </a:fld>
            <a:endParaRPr lang="en-US" dirty="0"/>
          </a:p>
        </p:txBody>
      </p:sp>
    </p:spTree>
    <p:extLst>
      <p:ext uri="{BB962C8B-B14F-4D97-AF65-F5344CB8AC3E}">
        <p14:creationId xmlns:p14="http://schemas.microsoft.com/office/powerpoint/2010/main" val="374740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Implementing RISE and RISE Up requires following these steps, and we are in the process of working through them. </a:t>
            </a:r>
            <a:r>
              <a:rPr lang="en-US" dirty="0" smtClean="0"/>
              <a:t>(Be thinking about any </a:t>
            </a:r>
            <a:r>
              <a:rPr lang="en-US" dirty="0"/>
              <a:t>information specific to your school such as access</a:t>
            </a:r>
            <a:r>
              <a:rPr lang="en-US" baseline="0" dirty="0"/>
              <a:t> to </a:t>
            </a:r>
            <a:r>
              <a:rPr lang="en-US" dirty="0"/>
              <a:t>leveled books and short texts, word study materials, location for teaching RISE and RISE Up, how you will select students, and when and how you will train instructors.)</a:t>
            </a:r>
          </a:p>
          <a:p>
            <a:endParaRPr lang="en-US" dirty="0"/>
          </a:p>
        </p:txBody>
      </p:sp>
      <p:sp>
        <p:nvSpPr>
          <p:cNvPr id="4" name="Slide Number Placeholder 3"/>
          <p:cNvSpPr>
            <a:spLocks noGrp="1"/>
          </p:cNvSpPr>
          <p:nvPr>
            <p:ph type="sldNum" sz="quarter" idx="10"/>
          </p:nvPr>
        </p:nvSpPr>
        <p:spPr/>
        <p:txBody>
          <a:bodyPr/>
          <a:lstStyle/>
          <a:p>
            <a:fld id="{A8559283-D027-4132-B692-D7EECC242B60}" type="slidenum">
              <a:rPr lang="en-US" smtClean="0"/>
              <a:t>7</a:t>
            </a:fld>
            <a:endParaRPr lang="en-US" dirty="0"/>
          </a:p>
        </p:txBody>
      </p:sp>
    </p:spTree>
    <p:extLst>
      <p:ext uri="{BB962C8B-B14F-4D97-AF65-F5344CB8AC3E}">
        <p14:creationId xmlns:p14="http://schemas.microsoft.com/office/powerpoint/2010/main" val="130467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Create this slide to describe in detail how you will implement RISE and RISE Up at your school. Outline your proposed implementation on this slide. Be sure to</a:t>
            </a:r>
            <a:r>
              <a:rPr lang="en-US" baseline="0" dirty="0"/>
              <a:t> include:</a:t>
            </a:r>
            <a:endParaRPr lang="en-US" dirty="0"/>
          </a:p>
          <a:p>
            <a:pPr marL="171450" indent="-171450">
              <a:lnSpc>
                <a:spcPct val="120000"/>
              </a:lnSpc>
              <a:buFont typeface="Arial"/>
              <a:buChar char="•"/>
            </a:pPr>
            <a:r>
              <a:rPr lang="en-US" dirty="0"/>
              <a:t>materials, location, team meeting discussions to choose students for RISE and RISE Up.</a:t>
            </a:r>
          </a:p>
          <a:p>
            <a:pPr marL="171450" indent="-171450">
              <a:lnSpc>
                <a:spcPct val="120000"/>
              </a:lnSpc>
              <a:buFont typeface="Arial"/>
              <a:buChar char="•"/>
            </a:pPr>
            <a:r>
              <a:rPr lang="en-US" dirty="0"/>
              <a:t>dates of training instructors, including </a:t>
            </a:r>
            <a:r>
              <a:rPr lang="en-US" b="0" i="1" dirty="0" smtClean="0"/>
              <a:t>NSFGR</a:t>
            </a:r>
            <a:r>
              <a:rPr lang="en-US" b="0" i="1" baseline="0" dirty="0" smtClean="0"/>
              <a:t> </a:t>
            </a:r>
            <a:r>
              <a:rPr lang="en-US" dirty="0" smtClean="0"/>
              <a:t>and </a:t>
            </a:r>
            <a:r>
              <a:rPr lang="en-US" b="0" i="1" dirty="0" smtClean="0"/>
              <a:t>NSFRI </a:t>
            </a:r>
            <a:r>
              <a:rPr lang="en-US" dirty="0" smtClean="0"/>
              <a:t>book </a:t>
            </a:r>
            <a:r>
              <a:rPr lang="en-US" dirty="0"/>
              <a:t>study sessions.</a:t>
            </a:r>
          </a:p>
          <a:p>
            <a:pPr marL="171450" indent="-171450">
              <a:lnSpc>
                <a:spcPct val="120000"/>
              </a:lnSpc>
              <a:buFont typeface="Arial"/>
              <a:buChar char="•"/>
            </a:pPr>
            <a:r>
              <a:rPr lang="en-US" dirty="0"/>
              <a:t>implementation dates.</a:t>
            </a:r>
          </a:p>
          <a:p>
            <a:endParaRPr lang="en-US" dirty="0"/>
          </a:p>
        </p:txBody>
      </p:sp>
      <p:sp>
        <p:nvSpPr>
          <p:cNvPr id="4" name="Slide Number Placeholder 3"/>
          <p:cNvSpPr>
            <a:spLocks noGrp="1"/>
          </p:cNvSpPr>
          <p:nvPr>
            <p:ph type="sldNum" sz="quarter" idx="10"/>
          </p:nvPr>
        </p:nvSpPr>
        <p:spPr/>
        <p:txBody>
          <a:bodyPr/>
          <a:lstStyle/>
          <a:p>
            <a:fld id="{A8559283-D027-4132-B692-D7EECC242B60}" type="slidenum">
              <a:rPr lang="en-US" smtClean="0"/>
              <a:t>8</a:t>
            </a:fld>
            <a:endParaRPr lang="en-US" dirty="0"/>
          </a:p>
        </p:txBody>
      </p:sp>
    </p:spTree>
    <p:extLst>
      <p:ext uri="{BB962C8B-B14F-4D97-AF65-F5344CB8AC3E}">
        <p14:creationId xmlns:p14="http://schemas.microsoft.com/office/powerpoint/2010/main" val="112692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will depend upon training instructors, applying Jan’s theory, following the procedures </a:t>
            </a:r>
            <a:r>
              <a:rPr lang="en-US" u="none" dirty="0">
                <a:solidFill>
                  <a:srgbClr val="660066"/>
                </a:solidFill>
              </a:rPr>
              <a:t>in</a:t>
            </a:r>
            <a:r>
              <a:rPr lang="en-US" u="none" baseline="0" dirty="0">
                <a:solidFill>
                  <a:srgbClr val="660066"/>
                </a:solidFill>
              </a:rPr>
              <a:t> </a:t>
            </a:r>
            <a:r>
              <a:rPr lang="en-US" b="0" i="1" u="none" dirty="0" smtClean="0">
                <a:solidFill>
                  <a:srgbClr val="660066"/>
                </a:solidFill>
              </a:rPr>
              <a:t>NSFRI </a:t>
            </a:r>
            <a:r>
              <a:rPr lang="en-US" dirty="0" smtClean="0"/>
              <a:t>with </a:t>
            </a:r>
            <a:r>
              <a:rPr lang="en-US" dirty="0"/>
              <a:t>fidelity, and </a:t>
            </a:r>
            <a:r>
              <a:rPr lang="en-US" sz="1400" b="0" i="1" dirty="0" smtClean="0"/>
              <a:t>carrying</a:t>
            </a:r>
            <a:r>
              <a:rPr lang="en-US" sz="1400" b="0" i="1" baseline="0" dirty="0" smtClean="0"/>
              <a:t> </a:t>
            </a:r>
            <a:r>
              <a:rPr lang="en-US" sz="1400" b="0" i="1" baseline="0" dirty="0"/>
              <a:t>out lessons as described in the book</a:t>
            </a:r>
            <a:r>
              <a:rPr lang="en-US" sz="1400" b="0" i="1" baseline="0" dirty="0" smtClean="0"/>
              <a:t>.</a:t>
            </a:r>
            <a:endParaRPr lang="en-US" sz="1400" b="0" i="1" dirty="0"/>
          </a:p>
          <a:p>
            <a:pPr marL="0" marR="0" lvl="0" indent="0" algn="l" defTabSz="91430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06" rtl="0" eaLnBrk="1" fontAlgn="auto" latinLnBrk="0" hangingPunct="1">
              <a:lnSpc>
                <a:spcPct val="100000"/>
              </a:lnSpc>
              <a:spcBef>
                <a:spcPts val="0"/>
              </a:spcBef>
              <a:spcAft>
                <a:spcPts val="0"/>
              </a:spcAft>
              <a:buClrTx/>
              <a:buSzTx/>
              <a:buFontTx/>
              <a:buNone/>
              <a:tabLst/>
              <a:defRPr/>
            </a:pPr>
            <a:r>
              <a:rPr lang="en-US" dirty="0"/>
              <a:t>“We are excited to implement RISE and RISE Up at _________________.  I’ll begin training instructors so we can start the program on ______. RISE and RISE Up will help our striving readers to become successful problem solvers and independent literacy learners.”</a:t>
            </a:r>
          </a:p>
          <a:p>
            <a:pPr marL="0" marR="0" lvl="0" indent="0" algn="l" defTabSz="914306"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8559283-D027-4132-B692-D7EECC242B60}" type="slidenum">
              <a:rPr lang="en-US" smtClean="0"/>
              <a:t>9</a:t>
            </a:fld>
            <a:endParaRPr lang="en-US" dirty="0"/>
          </a:p>
        </p:txBody>
      </p:sp>
    </p:spTree>
    <p:extLst>
      <p:ext uri="{BB962C8B-B14F-4D97-AF65-F5344CB8AC3E}">
        <p14:creationId xmlns:p14="http://schemas.microsoft.com/office/powerpoint/2010/main" val="415703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 y="2252134"/>
            <a:ext cx="9143999" cy="944652"/>
          </a:xfrm>
          <a:prstGeom prst="rect">
            <a:avLst/>
          </a:prstGeom>
        </p:spPr>
        <p:txBody>
          <a:bodyPr vert="horz" anchor="ctr"/>
          <a:lstStyle>
            <a:lvl1pPr>
              <a:lnSpc>
                <a:spcPct val="80000"/>
              </a:lnSpc>
              <a:defRPr sz="3600" b="1" i="0" spc="0">
                <a:solidFill>
                  <a:schemeClr val="bg1"/>
                </a:solidFill>
                <a:latin typeface="Verdana"/>
              </a:defRPr>
            </a:lvl1pPr>
          </a:lstStyle>
          <a:p>
            <a:r>
              <a:rPr lang="en-US" dirty="0"/>
              <a:t>Section TK</a:t>
            </a:r>
            <a:endParaRPr lang="en-US" sz="3200" spc="160" dirty="0">
              <a:solidFill>
                <a:schemeClr val="accent1"/>
              </a:solidFill>
              <a:cs typeface="Verdana"/>
            </a:endParaRPr>
          </a:p>
        </p:txBody>
      </p:sp>
      <p:sp>
        <p:nvSpPr>
          <p:cNvPr id="8" name="Text Placeholder 7"/>
          <p:cNvSpPr>
            <a:spLocks noGrp="1"/>
          </p:cNvSpPr>
          <p:nvPr>
            <p:ph type="body" sz="quarter" idx="10" hasCustomPrompt="1"/>
          </p:nvPr>
        </p:nvSpPr>
        <p:spPr>
          <a:xfrm>
            <a:off x="0" y="3209397"/>
            <a:ext cx="9144001" cy="947737"/>
          </a:xfrm>
          <a:prstGeom prst="rect">
            <a:avLst/>
          </a:prstGeom>
        </p:spPr>
        <p:txBody>
          <a:bodyPr vert="horz" anchor="ctr"/>
          <a:lstStyle>
            <a:lvl1pPr marL="0" indent="0" algn="ctr">
              <a:buNone/>
              <a:defRPr sz="2800" i="1" baseline="0">
                <a:solidFill>
                  <a:schemeClr val="bg1"/>
                </a:solidFill>
                <a:latin typeface="Verdana"/>
              </a:defRPr>
            </a:lvl1pPr>
          </a:lstStyle>
          <a:p>
            <a:pPr lvl="0"/>
            <a:r>
              <a:rPr lang="en-US" dirty="0"/>
              <a:t>Subtitle TK</a:t>
            </a:r>
          </a:p>
        </p:txBody>
      </p:sp>
      <p:sp>
        <p:nvSpPr>
          <p:cNvPr id="10" name="Slide Number Placeholder 3"/>
          <p:cNvSpPr>
            <a:spLocks noGrp="1"/>
          </p:cNvSpPr>
          <p:nvPr>
            <p:ph type="sldNum" sz="quarter" idx="4"/>
          </p:nvPr>
        </p:nvSpPr>
        <p:spPr>
          <a:xfrm>
            <a:off x="8337550" y="6373284"/>
            <a:ext cx="666750" cy="365125"/>
          </a:xfrm>
          <a:prstGeom prst="rect">
            <a:avLst/>
          </a:prstGeom>
        </p:spPr>
        <p:txBody>
          <a:bodyPr vert="horz" lIns="91440" tIns="45720" rIns="91440" bIns="45720" rtlCol="0" anchor="ctr"/>
          <a:lstStyle>
            <a:lvl1pPr algn="r">
              <a:defRPr sz="1200">
                <a:solidFill>
                  <a:srgbClr val="3D4E4E"/>
                </a:solidFill>
                <a:latin typeface="Verdana"/>
              </a:defRPr>
            </a:lvl1pPr>
          </a:lstStyle>
          <a:p>
            <a:fld id="{2AC21F06-BF74-0D43-AEAA-D2026A1EEDB0}" type="slidenum">
              <a:rPr lang="en-US" smtClean="0"/>
              <a:pPr/>
              <a:t>‹#›</a:t>
            </a:fld>
            <a:endParaRPr lang="en-US" dirty="0"/>
          </a:p>
        </p:txBody>
      </p:sp>
      <p:sp>
        <p:nvSpPr>
          <p:cNvPr id="7" name="TextBox 6"/>
          <p:cNvSpPr txBox="1"/>
          <p:nvPr userDrawn="1"/>
        </p:nvSpPr>
        <p:spPr>
          <a:xfrm rot="5400000">
            <a:off x="6239931" y="3273135"/>
            <a:ext cx="5274733" cy="200055"/>
          </a:xfrm>
          <a:prstGeom prst="rect">
            <a:avLst/>
          </a:prstGeom>
          <a:noFill/>
        </p:spPr>
        <p:txBody>
          <a:bodyPr wrap="square" rtlCol="0">
            <a:spAutoFit/>
          </a:bodyPr>
          <a:lstStyle/>
          <a:p>
            <a:pPr lvl="1" algn="r"/>
            <a:r>
              <a:rPr lang="en-US" sz="700" dirty="0">
                <a:solidFill>
                  <a:schemeClr val="bg1"/>
                </a:solidFill>
                <a:cs typeface="Raleway"/>
              </a:rPr>
              <a:t>TM ® &amp; © Scholastic Inc. All rights reserved.</a:t>
            </a:r>
            <a:endParaRPr lang="en-US" sz="700" dirty="0">
              <a:solidFill>
                <a:schemeClr val="bg1"/>
              </a:solidFill>
            </a:endParaRPr>
          </a:p>
        </p:txBody>
      </p:sp>
      <p:pic>
        <p:nvPicPr>
          <p:cNvPr id="2" name="Picture 1" descr="EDGE PPT Theme B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620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130740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1469503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383035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1418064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58817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1294923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66911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3779550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389055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 y="2252134"/>
            <a:ext cx="9143999" cy="944652"/>
          </a:xfrm>
          <a:prstGeom prst="rect">
            <a:avLst/>
          </a:prstGeom>
        </p:spPr>
        <p:txBody>
          <a:bodyPr vert="horz" anchor="ctr"/>
          <a:lstStyle>
            <a:lvl1pPr>
              <a:lnSpc>
                <a:spcPct val="80000"/>
              </a:lnSpc>
              <a:defRPr sz="3600" b="1" i="0" spc="0">
                <a:solidFill>
                  <a:schemeClr val="bg1"/>
                </a:solidFill>
                <a:latin typeface="Verdana"/>
              </a:defRPr>
            </a:lvl1pPr>
          </a:lstStyle>
          <a:p>
            <a:r>
              <a:rPr lang="en-US" dirty="0"/>
              <a:t>Section TK</a:t>
            </a:r>
            <a:endParaRPr lang="en-US" sz="3200" spc="160" dirty="0">
              <a:solidFill>
                <a:schemeClr val="accent1"/>
              </a:solidFill>
              <a:cs typeface="Verdana"/>
            </a:endParaRPr>
          </a:p>
        </p:txBody>
      </p:sp>
      <p:sp>
        <p:nvSpPr>
          <p:cNvPr id="8" name="Text Placeholder 7"/>
          <p:cNvSpPr>
            <a:spLocks noGrp="1"/>
          </p:cNvSpPr>
          <p:nvPr>
            <p:ph type="body" sz="quarter" idx="10" hasCustomPrompt="1"/>
          </p:nvPr>
        </p:nvSpPr>
        <p:spPr>
          <a:xfrm>
            <a:off x="0" y="3209397"/>
            <a:ext cx="9144001" cy="947737"/>
          </a:xfrm>
          <a:prstGeom prst="rect">
            <a:avLst/>
          </a:prstGeom>
        </p:spPr>
        <p:txBody>
          <a:bodyPr vert="horz" anchor="ctr"/>
          <a:lstStyle>
            <a:lvl1pPr marL="0" indent="0" algn="ctr">
              <a:buNone/>
              <a:defRPr sz="2800" i="1" baseline="0">
                <a:solidFill>
                  <a:schemeClr val="bg1"/>
                </a:solidFill>
                <a:latin typeface="Verdana"/>
              </a:defRPr>
            </a:lvl1pPr>
          </a:lstStyle>
          <a:p>
            <a:pPr lvl="0"/>
            <a:r>
              <a:rPr lang="en-US" dirty="0"/>
              <a:t>Subtitle TK</a:t>
            </a:r>
          </a:p>
        </p:txBody>
      </p:sp>
      <p:sp>
        <p:nvSpPr>
          <p:cNvPr id="10" name="Slide Number Placeholder 3"/>
          <p:cNvSpPr>
            <a:spLocks noGrp="1"/>
          </p:cNvSpPr>
          <p:nvPr>
            <p:ph type="sldNum" sz="quarter" idx="4"/>
          </p:nvPr>
        </p:nvSpPr>
        <p:spPr>
          <a:xfrm>
            <a:off x="8337550" y="6373284"/>
            <a:ext cx="666750" cy="365125"/>
          </a:xfrm>
          <a:prstGeom prst="rect">
            <a:avLst/>
          </a:prstGeom>
        </p:spPr>
        <p:txBody>
          <a:bodyPr vert="horz" lIns="91440" tIns="45720" rIns="91440" bIns="45720" rtlCol="0" anchor="ctr"/>
          <a:lstStyle>
            <a:lvl1pPr algn="r">
              <a:defRPr sz="1200">
                <a:solidFill>
                  <a:srgbClr val="3D4E4E"/>
                </a:solidFill>
                <a:latin typeface="Verdana"/>
              </a:defRPr>
            </a:lvl1pPr>
          </a:lstStyle>
          <a:p>
            <a:fld id="{2AC21F06-BF74-0D43-AEAA-D2026A1EEDB0}" type="slidenum">
              <a:rPr lang="en-US" smtClean="0"/>
              <a:pPr/>
              <a:t>‹#›</a:t>
            </a:fld>
            <a:endParaRPr lang="en-US" dirty="0"/>
          </a:p>
        </p:txBody>
      </p:sp>
      <p:sp>
        <p:nvSpPr>
          <p:cNvPr id="7" name="TextBox 6"/>
          <p:cNvSpPr txBox="1"/>
          <p:nvPr userDrawn="1"/>
        </p:nvSpPr>
        <p:spPr>
          <a:xfrm rot="5400000">
            <a:off x="6239931" y="3273135"/>
            <a:ext cx="5274733" cy="200055"/>
          </a:xfrm>
          <a:prstGeom prst="rect">
            <a:avLst/>
          </a:prstGeom>
          <a:noFill/>
        </p:spPr>
        <p:txBody>
          <a:bodyPr wrap="square" rtlCol="0">
            <a:spAutoFit/>
          </a:bodyPr>
          <a:lstStyle/>
          <a:p>
            <a:pPr lvl="1" algn="r"/>
            <a:r>
              <a:rPr lang="en-US" sz="700" dirty="0">
                <a:solidFill>
                  <a:schemeClr val="bg1"/>
                </a:solidFill>
                <a:cs typeface="Raleway"/>
              </a:rPr>
              <a:t>TM ® &amp; © Scholastic Inc. All rights reserved.</a:t>
            </a:r>
            <a:endParaRPr lang="en-US" sz="700" dirty="0">
              <a:solidFill>
                <a:schemeClr val="bg1"/>
              </a:solidFill>
            </a:endParaRPr>
          </a:p>
        </p:txBody>
      </p:sp>
      <p:pic>
        <p:nvPicPr>
          <p:cNvPr id="4" name="Picture 3" descr="bla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59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24747" y="1109369"/>
            <a:ext cx="8262939" cy="4131733"/>
          </a:xfrm>
          <a:prstGeom prst="rect">
            <a:avLst/>
          </a:prstGeom>
        </p:spPr>
        <p:txBody>
          <a:bodyPr>
            <a:normAutofit/>
          </a:bodyPr>
          <a:lstStyle>
            <a:lvl1pPr>
              <a:buClr>
                <a:srgbClr val="FF6600"/>
              </a:buClr>
              <a:defRPr sz="2800" b="0" i="0">
                <a:solidFill>
                  <a:schemeClr val="tx1">
                    <a:lumMod val="75000"/>
                  </a:schemeClr>
                </a:solidFill>
                <a:latin typeface="Verdana"/>
                <a:cs typeface="Verdana"/>
              </a:defRPr>
            </a:lvl1pPr>
            <a:lvl2pPr>
              <a:buClr>
                <a:srgbClr val="FF6600"/>
              </a:buClr>
              <a:defRPr sz="2800" b="0" i="0">
                <a:solidFill>
                  <a:schemeClr val="tx1">
                    <a:lumMod val="75000"/>
                  </a:schemeClr>
                </a:solidFill>
                <a:latin typeface="Verdana"/>
                <a:cs typeface="Verdana"/>
              </a:defRPr>
            </a:lvl2pPr>
            <a:lvl3pPr>
              <a:buClr>
                <a:srgbClr val="FF6600"/>
              </a:buClr>
              <a:defRPr sz="2800" b="0" i="0">
                <a:solidFill>
                  <a:schemeClr val="tx1">
                    <a:lumMod val="75000"/>
                  </a:schemeClr>
                </a:solidFill>
                <a:latin typeface="Verdana"/>
                <a:cs typeface="Verdana"/>
              </a:defRPr>
            </a:lvl3pPr>
            <a:lvl4pPr>
              <a:buClr>
                <a:srgbClr val="FF6600"/>
              </a:buClr>
              <a:defRPr sz="2800" b="0" i="0">
                <a:solidFill>
                  <a:schemeClr val="tx1">
                    <a:lumMod val="75000"/>
                  </a:schemeClr>
                </a:solidFill>
                <a:latin typeface="Verdana"/>
                <a:cs typeface="Verdana"/>
              </a:defRPr>
            </a:lvl4pPr>
            <a:lvl5pPr>
              <a:buClr>
                <a:srgbClr val="FF6600"/>
              </a:buClr>
              <a:defRPr sz="2800" b="0" i="0">
                <a:solidFill>
                  <a:schemeClr val="tx1">
                    <a:lumMod val="75000"/>
                  </a:schemeClr>
                </a:solidFill>
                <a:latin typeface="Verdana"/>
                <a:cs typeface="Verdan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hasCustomPrompt="1"/>
          </p:nvPr>
        </p:nvSpPr>
        <p:spPr>
          <a:xfrm>
            <a:off x="457728" y="455613"/>
            <a:ext cx="8262409" cy="1136120"/>
          </a:xfrm>
          <a:prstGeom prst="rect">
            <a:avLst/>
          </a:prstGeom>
        </p:spPr>
        <p:txBody>
          <a:bodyPr vert="horz" anchor="t"/>
          <a:lstStyle>
            <a:lvl1pPr marL="0" marR="0" indent="0" algn="l" defTabSz="457200" rtl="0" eaLnBrk="1" fontAlgn="auto" latinLnBrk="0" hangingPunct="1">
              <a:lnSpc>
                <a:spcPct val="80000"/>
              </a:lnSpc>
              <a:spcBef>
                <a:spcPct val="20000"/>
              </a:spcBef>
              <a:spcAft>
                <a:spcPts val="0"/>
              </a:spcAft>
              <a:buClrTx/>
              <a:buSzTx/>
              <a:buFont typeface="Arial"/>
              <a:buNone/>
              <a:tabLst/>
              <a:defRPr sz="3600" b="1">
                <a:solidFill>
                  <a:srgbClr val="FF6600"/>
                </a:solidFill>
                <a:latin typeface="Verdan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p:txBody>
      </p:sp>
      <p:sp>
        <p:nvSpPr>
          <p:cNvPr id="9" name="Slide Number Placeholder 3"/>
          <p:cNvSpPr>
            <a:spLocks noGrp="1"/>
          </p:cNvSpPr>
          <p:nvPr>
            <p:ph type="sldNum" sz="quarter" idx="4"/>
          </p:nvPr>
        </p:nvSpPr>
        <p:spPr>
          <a:xfrm>
            <a:off x="8337550" y="6373284"/>
            <a:ext cx="666750" cy="365125"/>
          </a:xfrm>
          <a:prstGeom prst="rect">
            <a:avLst/>
          </a:prstGeom>
        </p:spPr>
        <p:txBody>
          <a:bodyPr vert="horz" lIns="91440" tIns="45720" rIns="91440" bIns="45720" rtlCol="0" anchor="ctr"/>
          <a:lstStyle>
            <a:lvl1pPr algn="r">
              <a:defRPr sz="1200">
                <a:solidFill>
                  <a:schemeClr val="bg1"/>
                </a:solidFill>
                <a:latin typeface="Verdana"/>
              </a:defRPr>
            </a:lvl1pPr>
          </a:lstStyle>
          <a:p>
            <a:fld id="{2AC21F06-BF74-0D43-AEAA-D2026A1EEDB0}" type="slidenum">
              <a:rPr lang="en-US" smtClean="0"/>
              <a:pPr/>
              <a:t>‹#›</a:t>
            </a:fld>
            <a:endParaRPr lang="en-US" dirty="0"/>
          </a:p>
        </p:txBody>
      </p:sp>
      <p:sp>
        <p:nvSpPr>
          <p:cNvPr id="7" name="TextBox 6"/>
          <p:cNvSpPr txBox="1"/>
          <p:nvPr userDrawn="1"/>
        </p:nvSpPr>
        <p:spPr>
          <a:xfrm rot="5400000">
            <a:off x="6047331" y="3026675"/>
            <a:ext cx="5659933" cy="307777"/>
          </a:xfrm>
          <a:prstGeom prst="rect">
            <a:avLst/>
          </a:prstGeom>
          <a:solidFill>
            <a:schemeClr val="bg1"/>
          </a:solidFill>
        </p:spPr>
        <p:txBody>
          <a:bodyPr wrap="square" rtlCol="0">
            <a:spAutoFit/>
          </a:bodyPr>
          <a:lstStyle/>
          <a:p>
            <a:pPr lvl="1" algn="ctr"/>
            <a:r>
              <a:rPr lang="en-US" sz="700" dirty="0" smtClean="0">
                <a:solidFill>
                  <a:schemeClr val="tx2">
                    <a:lumMod val="20000"/>
                    <a:lumOff val="80000"/>
                  </a:schemeClr>
                </a:solidFill>
                <a:cs typeface="Raleway"/>
              </a:rPr>
              <a:t>Items</a:t>
            </a:r>
            <a:r>
              <a:rPr lang="en-US" sz="700" baseline="0" dirty="0" smtClean="0">
                <a:solidFill>
                  <a:schemeClr val="tx2">
                    <a:lumMod val="20000"/>
                    <a:lumOff val="80000"/>
                  </a:schemeClr>
                </a:solidFill>
                <a:cs typeface="Raleway"/>
              </a:rPr>
              <a:t> #</a:t>
            </a:r>
            <a:r>
              <a:rPr lang="en-US" sz="700" baseline="0" dirty="0" smtClean="0">
                <a:solidFill>
                  <a:schemeClr val="tx2">
                    <a:lumMod val="20000"/>
                    <a:lumOff val="80000"/>
                  </a:schemeClr>
                </a:solidFill>
                <a:cs typeface="Raleway"/>
              </a:rPr>
              <a:t>682847 </a:t>
            </a:r>
            <a:r>
              <a:rPr lang="en-US" sz="700" baseline="0" dirty="0" smtClean="0">
                <a:solidFill>
                  <a:schemeClr val="tx2">
                    <a:lumMod val="20000"/>
                    <a:lumOff val="80000"/>
                  </a:schemeClr>
                </a:solidFill>
                <a:cs typeface="Raleway"/>
              </a:rPr>
              <a:t>&amp; </a:t>
            </a:r>
            <a:r>
              <a:rPr lang="en-US" sz="700" baseline="0" dirty="0" smtClean="0">
                <a:solidFill>
                  <a:schemeClr val="tx2">
                    <a:lumMod val="20000"/>
                    <a:lumOff val="80000"/>
                  </a:schemeClr>
                </a:solidFill>
                <a:cs typeface="Raleway"/>
              </a:rPr>
              <a:t>682848. </a:t>
            </a:r>
            <a:r>
              <a:rPr lang="en-US" sz="700" dirty="0" smtClean="0">
                <a:solidFill>
                  <a:schemeClr val="tx2">
                    <a:lumMod val="20000"/>
                    <a:lumOff val="80000"/>
                  </a:schemeClr>
                </a:solidFill>
                <a:cs typeface="Raleway"/>
              </a:rPr>
              <a:t>TM </a:t>
            </a:r>
            <a:r>
              <a:rPr lang="en-US" sz="700" dirty="0">
                <a:solidFill>
                  <a:schemeClr val="tx2">
                    <a:lumMod val="20000"/>
                    <a:lumOff val="80000"/>
                  </a:schemeClr>
                </a:solidFill>
                <a:cs typeface="Raleway"/>
              </a:rPr>
              <a:t>® &amp; © Scholastic Inc. All rights </a:t>
            </a:r>
            <a:r>
              <a:rPr lang="en-US" sz="700" dirty="0" smtClean="0">
                <a:solidFill>
                  <a:schemeClr val="tx2">
                    <a:lumMod val="20000"/>
                    <a:lumOff val="80000"/>
                  </a:schemeClr>
                </a:solidFill>
                <a:cs typeface="Raleway"/>
              </a:rPr>
              <a:t>reserved.</a:t>
            </a:r>
            <a:r>
              <a:rPr lang="en-US" sz="700" baseline="0" dirty="0" smtClean="0">
                <a:solidFill>
                  <a:schemeClr val="tx2">
                    <a:lumMod val="20000"/>
                    <a:lumOff val="80000"/>
                  </a:schemeClr>
                </a:solidFill>
                <a:cs typeface="Raleway"/>
              </a:rPr>
              <a:t> From </a:t>
            </a:r>
            <a:r>
              <a:rPr lang="en-US" sz="700" i="1" baseline="0" dirty="0" smtClean="0">
                <a:solidFill>
                  <a:schemeClr val="tx2">
                    <a:lumMod val="20000"/>
                    <a:lumOff val="80000"/>
                  </a:schemeClr>
                </a:solidFill>
                <a:cs typeface="Raleway"/>
              </a:rPr>
              <a:t>The Next Step Forward in Reading Intervention</a:t>
            </a:r>
            <a:r>
              <a:rPr lang="en-US" sz="700" i="0" baseline="0" dirty="0" smtClean="0">
                <a:solidFill>
                  <a:schemeClr val="tx2">
                    <a:lumMod val="20000"/>
                    <a:lumOff val="80000"/>
                  </a:schemeClr>
                </a:solidFill>
                <a:cs typeface="Raleway"/>
              </a:rPr>
              <a:t> by Jan Richardson and Ellen Lewis. Copyright </a:t>
            </a:r>
            <a:r>
              <a:rPr lang="en-US" sz="700" dirty="0" smtClean="0">
                <a:solidFill>
                  <a:schemeClr val="tx2">
                    <a:lumMod val="20000"/>
                    <a:lumOff val="80000"/>
                  </a:schemeClr>
                </a:solidFill>
                <a:cs typeface="Raleway"/>
              </a:rPr>
              <a:t>© 2018 by</a:t>
            </a:r>
            <a:r>
              <a:rPr lang="en-US" sz="700" baseline="0" dirty="0" smtClean="0">
                <a:solidFill>
                  <a:schemeClr val="tx2">
                    <a:lumMod val="20000"/>
                    <a:lumOff val="80000"/>
                  </a:schemeClr>
                </a:solidFill>
                <a:cs typeface="Raleway"/>
              </a:rPr>
              <a:t> Jan Richardson and Ellen Lewis. Published by Scholastic Inc.</a:t>
            </a:r>
            <a:r>
              <a:rPr lang="en-US" sz="700" i="0" baseline="0" dirty="0" smtClean="0">
                <a:solidFill>
                  <a:schemeClr val="tx2">
                    <a:lumMod val="20000"/>
                    <a:lumOff val="80000"/>
                  </a:schemeClr>
                </a:solidFill>
                <a:cs typeface="Raleway"/>
              </a:rPr>
              <a:t> </a:t>
            </a:r>
            <a:endParaRPr lang="en-US" sz="700" dirty="0">
              <a:solidFill>
                <a:schemeClr val="tx2">
                  <a:lumMod val="20000"/>
                  <a:lumOff val="80000"/>
                </a:schemeClr>
              </a:solidFill>
            </a:endParaRPr>
          </a:p>
        </p:txBody>
      </p:sp>
    </p:spTree>
    <p:extLst>
      <p:ext uri="{BB962C8B-B14F-4D97-AF65-F5344CB8AC3E}">
        <p14:creationId xmlns:p14="http://schemas.microsoft.com/office/powerpoint/2010/main" val="131661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1600200"/>
            <a:ext cx="4123267" cy="4130675"/>
          </a:xfrm>
          <a:prstGeom prst="rect">
            <a:avLst/>
          </a:prstGeom>
        </p:spPr>
        <p:txBody>
          <a:bodyPr>
            <a:normAutofit/>
          </a:bodyPr>
          <a:lstStyle>
            <a:lvl1pPr>
              <a:buClr>
                <a:srgbClr val="FF6600"/>
              </a:buClr>
              <a:defRPr sz="2800" b="0" i="0">
                <a:solidFill>
                  <a:srgbClr val="3D4E4E"/>
                </a:solidFill>
                <a:latin typeface="Verdana"/>
                <a:cs typeface="Verdana"/>
              </a:defRPr>
            </a:lvl1pPr>
            <a:lvl2pPr>
              <a:buClr>
                <a:srgbClr val="FF6600"/>
              </a:buClr>
              <a:defRPr sz="2800" b="0" i="0">
                <a:solidFill>
                  <a:srgbClr val="3D4E4E"/>
                </a:solidFill>
                <a:latin typeface="Verdana"/>
                <a:cs typeface="Verdana"/>
              </a:defRPr>
            </a:lvl2pPr>
            <a:lvl3pPr>
              <a:buClr>
                <a:srgbClr val="FF6600"/>
              </a:buClr>
              <a:defRPr sz="2800" b="0" i="0">
                <a:solidFill>
                  <a:srgbClr val="3D4E4E"/>
                </a:solidFill>
                <a:latin typeface="Verdana"/>
                <a:cs typeface="Verdana"/>
              </a:defRPr>
            </a:lvl3pPr>
            <a:lvl4pPr>
              <a:buClr>
                <a:srgbClr val="FF6600"/>
              </a:buClr>
              <a:defRPr sz="2800" b="0" i="0">
                <a:solidFill>
                  <a:srgbClr val="3D4E4E"/>
                </a:solidFill>
                <a:latin typeface="Verdana"/>
                <a:cs typeface="Verdana"/>
              </a:defRPr>
            </a:lvl4pPr>
            <a:lvl5pPr>
              <a:buClr>
                <a:srgbClr val="FF6600"/>
              </a:buClr>
              <a:defRPr sz="2800" b="0" i="0">
                <a:solidFill>
                  <a:srgbClr val="3D4E4E"/>
                </a:solidFill>
                <a:latin typeface="Verdana"/>
                <a:cs typeface="Verdan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587874" y="1600200"/>
            <a:ext cx="4132264" cy="4130675"/>
          </a:xfrm>
          <a:prstGeom prst="rect">
            <a:avLst/>
          </a:prstGeom>
        </p:spPr>
        <p:txBody>
          <a:bodyPr>
            <a:normAutofit/>
          </a:bodyPr>
          <a:lstStyle>
            <a:lvl1pPr>
              <a:buClr>
                <a:srgbClr val="FF6600"/>
              </a:buClr>
              <a:defRPr sz="2800" b="0" i="0">
                <a:solidFill>
                  <a:srgbClr val="3D4E4E"/>
                </a:solidFill>
                <a:latin typeface="Verdana"/>
              </a:defRPr>
            </a:lvl1pPr>
            <a:lvl2pPr>
              <a:buClr>
                <a:srgbClr val="FF6600"/>
              </a:buClr>
              <a:defRPr sz="2800" b="0" i="0">
                <a:solidFill>
                  <a:srgbClr val="3D4E4E"/>
                </a:solidFill>
                <a:latin typeface="Verdana"/>
              </a:defRPr>
            </a:lvl2pPr>
            <a:lvl3pPr>
              <a:buClr>
                <a:srgbClr val="FF6600"/>
              </a:buClr>
              <a:defRPr sz="2800" b="0" i="0">
                <a:solidFill>
                  <a:srgbClr val="3D4E4E"/>
                </a:solidFill>
                <a:latin typeface="Verdana"/>
              </a:defRPr>
            </a:lvl3pPr>
            <a:lvl4pPr>
              <a:buClr>
                <a:srgbClr val="FF6600"/>
              </a:buClr>
              <a:defRPr sz="2800" b="0" i="0">
                <a:solidFill>
                  <a:srgbClr val="3D4E4E"/>
                </a:solidFill>
                <a:latin typeface="Verdana"/>
              </a:defRPr>
            </a:lvl4pPr>
            <a:lvl5pPr>
              <a:buClr>
                <a:srgbClr val="FF6600"/>
              </a:buClr>
              <a:defRPr sz="2800" b="0" i="0">
                <a:solidFill>
                  <a:srgbClr val="3D4E4E"/>
                </a:solidFill>
                <a:latin typeface="Verdan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hasCustomPrompt="1"/>
          </p:nvPr>
        </p:nvSpPr>
        <p:spPr>
          <a:xfrm>
            <a:off x="457728" y="455613"/>
            <a:ext cx="8262409" cy="1136120"/>
          </a:xfrm>
          <a:prstGeom prst="rect">
            <a:avLst/>
          </a:prstGeom>
        </p:spPr>
        <p:txBody>
          <a:bodyPr vert="horz" anchor="t"/>
          <a:lstStyle>
            <a:lvl1pPr marL="0" marR="0" indent="0" algn="l" defTabSz="457200" rtl="0" eaLnBrk="1" fontAlgn="auto" latinLnBrk="0" hangingPunct="1">
              <a:lnSpc>
                <a:spcPct val="80000"/>
              </a:lnSpc>
              <a:spcBef>
                <a:spcPct val="20000"/>
              </a:spcBef>
              <a:spcAft>
                <a:spcPts val="0"/>
              </a:spcAft>
              <a:buClrTx/>
              <a:buSzTx/>
              <a:buFont typeface="Arial"/>
              <a:buNone/>
              <a:tabLst/>
              <a:defRPr sz="3600" b="1">
                <a:solidFill>
                  <a:srgbClr val="FF6600"/>
                </a:solidFill>
                <a:latin typeface="Verdan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p:txBody>
      </p:sp>
      <p:sp>
        <p:nvSpPr>
          <p:cNvPr id="11" name="Slide Number Placeholder 3"/>
          <p:cNvSpPr>
            <a:spLocks noGrp="1"/>
          </p:cNvSpPr>
          <p:nvPr>
            <p:ph type="sldNum" sz="quarter" idx="4"/>
          </p:nvPr>
        </p:nvSpPr>
        <p:spPr>
          <a:xfrm>
            <a:off x="8337550" y="6373284"/>
            <a:ext cx="666750" cy="365125"/>
          </a:xfrm>
          <a:prstGeom prst="rect">
            <a:avLst/>
          </a:prstGeom>
        </p:spPr>
        <p:txBody>
          <a:bodyPr vert="horz" lIns="91440" tIns="45720" rIns="91440" bIns="45720" rtlCol="0" anchor="ctr"/>
          <a:lstStyle>
            <a:lvl1pPr algn="r">
              <a:defRPr sz="1200">
                <a:solidFill>
                  <a:schemeClr val="bg1"/>
                </a:solidFill>
                <a:latin typeface="Verdana"/>
              </a:defRPr>
            </a:lvl1pPr>
          </a:lstStyle>
          <a:p>
            <a:fld id="{2AC21F06-BF74-0D43-AEAA-D2026A1EEDB0}" type="slidenum">
              <a:rPr lang="en-US" smtClean="0"/>
              <a:pPr/>
              <a:t>‹#›</a:t>
            </a:fld>
            <a:endParaRPr lang="en-US" dirty="0"/>
          </a:p>
        </p:txBody>
      </p:sp>
      <p:sp>
        <p:nvSpPr>
          <p:cNvPr id="10" name="TextBox 9"/>
          <p:cNvSpPr txBox="1"/>
          <p:nvPr userDrawn="1"/>
        </p:nvSpPr>
        <p:spPr>
          <a:xfrm rot="5400000">
            <a:off x="6047331" y="3026675"/>
            <a:ext cx="5659933" cy="307777"/>
          </a:xfrm>
          <a:prstGeom prst="rect">
            <a:avLst/>
          </a:prstGeom>
          <a:solidFill>
            <a:schemeClr val="bg1"/>
          </a:solidFill>
        </p:spPr>
        <p:txBody>
          <a:bodyPr wrap="square" rtlCol="0">
            <a:spAutoFit/>
          </a:bodyPr>
          <a:lstStyle/>
          <a:p>
            <a:pPr lvl="1" algn="ctr"/>
            <a:r>
              <a:rPr lang="en-US" sz="700" dirty="0" smtClean="0">
                <a:solidFill>
                  <a:schemeClr val="tx2">
                    <a:lumMod val="20000"/>
                    <a:lumOff val="80000"/>
                  </a:schemeClr>
                </a:solidFill>
                <a:cs typeface="Raleway"/>
              </a:rPr>
              <a:t>Items</a:t>
            </a:r>
            <a:r>
              <a:rPr lang="en-US" sz="700" baseline="0" dirty="0" smtClean="0">
                <a:solidFill>
                  <a:schemeClr val="tx2">
                    <a:lumMod val="20000"/>
                    <a:lumOff val="80000"/>
                  </a:schemeClr>
                </a:solidFill>
                <a:cs typeface="Raleway"/>
              </a:rPr>
              <a:t> #682848 &amp; 682849. </a:t>
            </a:r>
            <a:r>
              <a:rPr lang="en-US" sz="700" dirty="0" smtClean="0">
                <a:solidFill>
                  <a:schemeClr val="tx2">
                    <a:lumMod val="20000"/>
                    <a:lumOff val="80000"/>
                  </a:schemeClr>
                </a:solidFill>
                <a:cs typeface="Raleway"/>
              </a:rPr>
              <a:t>TM </a:t>
            </a:r>
            <a:r>
              <a:rPr lang="en-US" sz="700" dirty="0">
                <a:solidFill>
                  <a:schemeClr val="tx2">
                    <a:lumMod val="20000"/>
                    <a:lumOff val="80000"/>
                  </a:schemeClr>
                </a:solidFill>
                <a:cs typeface="Raleway"/>
              </a:rPr>
              <a:t>® &amp; © Scholastic Inc. All rights </a:t>
            </a:r>
            <a:r>
              <a:rPr lang="en-US" sz="700" dirty="0" smtClean="0">
                <a:solidFill>
                  <a:schemeClr val="tx2">
                    <a:lumMod val="20000"/>
                    <a:lumOff val="80000"/>
                  </a:schemeClr>
                </a:solidFill>
                <a:cs typeface="Raleway"/>
              </a:rPr>
              <a:t>reserved.</a:t>
            </a:r>
            <a:r>
              <a:rPr lang="en-US" sz="700" baseline="0" dirty="0" smtClean="0">
                <a:solidFill>
                  <a:schemeClr val="tx2">
                    <a:lumMod val="20000"/>
                    <a:lumOff val="80000"/>
                  </a:schemeClr>
                </a:solidFill>
                <a:cs typeface="Raleway"/>
              </a:rPr>
              <a:t> From </a:t>
            </a:r>
            <a:r>
              <a:rPr lang="en-US" sz="700" i="1" baseline="0" dirty="0" smtClean="0">
                <a:solidFill>
                  <a:schemeClr val="tx2">
                    <a:lumMod val="20000"/>
                    <a:lumOff val="80000"/>
                  </a:schemeClr>
                </a:solidFill>
                <a:cs typeface="Raleway"/>
              </a:rPr>
              <a:t>The Next Step Forward in Reading Intervention</a:t>
            </a:r>
            <a:r>
              <a:rPr lang="en-US" sz="700" i="0" baseline="0" dirty="0" smtClean="0">
                <a:solidFill>
                  <a:schemeClr val="tx2">
                    <a:lumMod val="20000"/>
                    <a:lumOff val="80000"/>
                  </a:schemeClr>
                </a:solidFill>
                <a:cs typeface="Raleway"/>
              </a:rPr>
              <a:t> by Jan Richardson and Ellen Lewis. Copyright </a:t>
            </a:r>
            <a:r>
              <a:rPr lang="en-US" sz="700" dirty="0" smtClean="0">
                <a:solidFill>
                  <a:schemeClr val="tx2">
                    <a:lumMod val="20000"/>
                    <a:lumOff val="80000"/>
                  </a:schemeClr>
                </a:solidFill>
                <a:cs typeface="Raleway"/>
              </a:rPr>
              <a:t>© 2018 by</a:t>
            </a:r>
            <a:r>
              <a:rPr lang="en-US" sz="700" baseline="0" dirty="0" smtClean="0">
                <a:solidFill>
                  <a:schemeClr val="tx2">
                    <a:lumMod val="20000"/>
                    <a:lumOff val="80000"/>
                  </a:schemeClr>
                </a:solidFill>
                <a:cs typeface="Raleway"/>
              </a:rPr>
              <a:t> Jan Richardson and Ellen Lewis. Published by Scholastic Inc.</a:t>
            </a:r>
            <a:r>
              <a:rPr lang="en-US" sz="700" i="0" baseline="0" dirty="0" smtClean="0">
                <a:solidFill>
                  <a:schemeClr val="tx2">
                    <a:lumMod val="20000"/>
                    <a:lumOff val="80000"/>
                  </a:schemeClr>
                </a:solidFill>
                <a:cs typeface="Raleway"/>
              </a:rPr>
              <a:t> </a:t>
            </a:r>
            <a:endParaRPr lang="en-US" sz="700" dirty="0">
              <a:solidFill>
                <a:schemeClr val="tx2">
                  <a:lumMod val="20000"/>
                  <a:lumOff val="80000"/>
                </a:schemeClr>
              </a:solidFill>
            </a:endParaRPr>
          </a:p>
        </p:txBody>
      </p:sp>
    </p:spTree>
    <p:extLst>
      <p:ext uri="{BB962C8B-B14F-4D97-AF65-F5344CB8AC3E}">
        <p14:creationId xmlns:p14="http://schemas.microsoft.com/office/powerpoint/2010/main" val="322512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457200" y="1600200"/>
            <a:ext cx="8262938" cy="3835399"/>
          </a:xfrm>
          <a:prstGeom prst="rect">
            <a:avLst/>
          </a:prstGeom>
        </p:spPr>
        <p:txBody>
          <a:bodyPr>
            <a:normAutofit/>
          </a:bodyPr>
          <a:lstStyle>
            <a:lvl1pPr marL="0" indent="0">
              <a:buNone/>
              <a:defRPr sz="1100" b="0" i="0">
                <a:solidFill>
                  <a:srgbClr val="4F504F"/>
                </a:solidFill>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Text Placeholder 3"/>
          <p:cNvSpPr>
            <a:spLocks noGrp="1"/>
          </p:cNvSpPr>
          <p:nvPr>
            <p:ph type="body" sz="half" idx="2" hasCustomPrompt="1"/>
          </p:nvPr>
        </p:nvSpPr>
        <p:spPr>
          <a:xfrm>
            <a:off x="457200" y="5440363"/>
            <a:ext cx="8262937" cy="290512"/>
          </a:xfrm>
          <a:prstGeom prst="rect">
            <a:avLst/>
          </a:prstGeom>
        </p:spPr>
        <p:txBody>
          <a:bodyPr anchor="b">
            <a:noAutofit/>
          </a:bodyPr>
          <a:lstStyle>
            <a:lvl1pPr marL="0" indent="0">
              <a:buNone/>
              <a:defRPr sz="1600" b="0" i="0" baseline="0">
                <a:solidFill>
                  <a:srgbClr val="3D4E4E"/>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TK</a:t>
            </a:r>
          </a:p>
        </p:txBody>
      </p:sp>
      <p:sp>
        <p:nvSpPr>
          <p:cNvPr id="7" name="Text Placeholder 5"/>
          <p:cNvSpPr>
            <a:spLocks noGrp="1"/>
          </p:cNvSpPr>
          <p:nvPr>
            <p:ph type="body" sz="quarter" idx="11" hasCustomPrompt="1"/>
          </p:nvPr>
        </p:nvSpPr>
        <p:spPr>
          <a:xfrm>
            <a:off x="457728" y="455613"/>
            <a:ext cx="8262409" cy="1136120"/>
          </a:xfrm>
          <a:prstGeom prst="rect">
            <a:avLst/>
          </a:prstGeom>
        </p:spPr>
        <p:txBody>
          <a:bodyPr vert="horz" anchor="t"/>
          <a:lstStyle>
            <a:lvl1pPr marL="0" marR="0" indent="0" algn="l" defTabSz="457200" rtl="0" eaLnBrk="1" fontAlgn="auto" latinLnBrk="0" hangingPunct="1">
              <a:lnSpc>
                <a:spcPct val="80000"/>
              </a:lnSpc>
              <a:spcBef>
                <a:spcPct val="20000"/>
              </a:spcBef>
              <a:spcAft>
                <a:spcPts val="0"/>
              </a:spcAft>
              <a:buClrTx/>
              <a:buSzTx/>
              <a:buFont typeface="Arial"/>
              <a:buNone/>
              <a:tabLst/>
              <a:defRPr sz="3600" b="1">
                <a:solidFill>
                  <a:srgbClr val="FF6600"/>
                </a:solidFill>
                <a:latin typeface="Verdan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p:txBody>
      </p:sp>
      <p:sp>
        <p:nvSpPr>
          <p:cNvPr id="9" name="Slide Number Placeholder 3"/>
          <p:cNvSpPr>
            <a:spLocks noGrp="1"/>
          </p:cNvSpPr>
          <p:nvPr>
            <p:ph type="sldNum" sz="quarter" idx="4"/>
          </p:nvPr>
        </p:nvSpPr>
        <p:spPr>
          <a:xfrm>
            <a:off x="8337550" y="6373284"/>
            <a:ext cx="666750" cy="365125"/>
          </a:xfrm>
          <a:prstGeom prst="rect">
            <a:avLst/>
          </a:prstGeom>
        </p:spPr>
        <p:txBody>
          <a:bodyPr vert="horz" lIns="91440" tIns="45720" rIns="91440" bIns="45720" rtlCol="0" anchor="ctr"/>
          <a:lstStyle>
            <a:lvl1pPr algn="r">
              <a:defRPr sz="1200">
                <a:solidFill>
                  <a:schemeClr val="bg1"/>
                </a:solidFill>
                <a:latin typeface="Verdana"/>
              </a:defRPr>
            </a:lvl1pPr>
          </a:lstStyle>
          <a:p>
            <a:fld id="{2AC21F06-BF74-0D43-AEAA-D2026A1EEDB0}" type="slidenum">
              <a:rPr lang="en-US" smtClean="0"/>
              <a:pPr/>
              <a:t>‹#›</a:t>
            </a:fld>
            <a:endParaRPr lang="en-US" dirty="0"/>
          </a:p>
        </p:txBody>
      </p:sp>
      <p:sp>
        <p:nvSpPr>
          <p:cNvPr id="10" name="TextBox 9"/>
          <p:cNvSpPr txBox="1"/>
          <p:nvPr userDrawn="1"/>
        </p:nvSpPr>
        <p:spPr>
          <a:xfrm rot="5400000">
            <a:off x="6047331" y="3026675"/>
            <a:ext cx="5659933" cy="307777"/>
          </a:xfrm>
          <a:prstGeom prst="rect">
            <a:avLst/>
          </a:prstGeom>
          <a:solidFill>
            <a:schemeClr val="bg1"/>
          </a:solidFill>
        </p:spPr>
        <p:txBody>
          <a:bodyPr wrap="square" rtlCol="0">
            <a:spAutoFit/>
          </a:bodyPr>
          <a:lstStyle/>
          <a:p>
            <a:pPr lvl="1" algn="ctr"/>
            <a:r>
              <a:rPr lang="en-US" sz="700" dirty="0" smtClean="0">
                <a:solidFill>
                  <a:schemeClr val="tx2">
                    <a:lumMod val="20000"/>
                    <a:lumOff val="80000"/>
                  </a:schemeClr>
                </a:solidFill>
                <a:cs typeface="Raleway"/>
              </a:rPr>
              <a:t>Items</a:t>
            </a:r>
            <a:r>
              <a:rPr lang="en-US" sz="700" baseline="0" dirty="0" smtClean="0">
                <a:solidFill>
                  <a:schemeClr val="tx2">
                    <a:lumMod val="20000"/>
                    <a:lumOff val="80000"/>
                  </a:schemeClr>
                </a:solidFill>
                <a:cs typeface="Raleway"/>
              </a:rPr>
              <a:t> #682848 &amp; 682849. </a:t>
            </a:r>
            <a:r>
              <a:rPr lang="en-US" sz="700" dirty="0" smtClean="0">
                <a:solidFill>
                  <a:schemeClr val="tx2">
                    <a:lumMod val="20000"/>
                    <a:lumOff val="80000"/>
                  </a:schemeClr>
                </a:solidFill>
                <a:cs typeface="Raleway"/>
              </a:rPr>
              <a:t>TM </a:t>
            </a:r>
            <a:r>
              <a:rPr lang="en-US" sz="700" dirty="0">
                <a:solidFill>
                  <a:schemeClr val="tx2">
                    <a:lumMod val="20000"/>
                    <a:lumOff val="80000"/>
                  </a:schemeClr>
                </a:solidFill>
                <a:cs typeface="Raleway"/>
              </a:rPr>
              <a:t>® &amp; © Scholastic Inc. All rights </a:t>
            </a:r>
            <a:r>
              <a:rPr lang="en-US" sz="700" dirty="0" smtClean="0">
                <a:solidFill>
                  <a:schemeClr val="tx2">
                    <a:lumMod val="20000"/>
                    <a:lumOff val="80000"/>
                  </a:schemeClr>
                </a:solidFill>
                <a:cs typeface="Raleway"/>
              </a:rPr>
              <a:t>reserved.</a:t>
            </a:r>
            <a:r>
              <a:rPr lang="en-US" sz="700" baseline="0" dirty="0" smtClean="0">
                <a:solidFill>
                  <a:schemeClr val="tx2">
                    <a:lumMod val="20000"/>
                    <a:lumOff val="80000"/>
                  </a:schemeClr>
                </a:solidFill>
                <a:cs typeface="Raleway"/>
              </a:rPr>
              <a:t> From </a:t>
            </a:r>
            <a:r>
              <a:rPr lang="en-US" sz="700" i="1" baseline="0" dirty="0" smtClean="0">
                <a:solidFill>
                  <a:schemeClr val="tx2">
                    <a:lumMod val="20000"/>
                    <a:lumOff val="80000"/>
                  </a:schemeClr>
                </a:solidFill>
                <a:cs typeface="Raleway"/>
              </a:rPr>
              <a:t>The Next Step Forward in Reading Intervention</a:t>
            </a:r>
            <a:r>
              <a:rPr lang="en-US" sz="700" i="0" baseline="0" dirty="0" smtClean="0">
                <a:solidFill>
                  <a:schemeClr val="tx2">
                    <a:lumMod val="20000"/>
                    <a:lumOff val="80000"/>
                  </a:schemeClr>
                </a:solidFill>
                <a:cs typeface="Raleway"/>
              </a:rPr>
              <a:t> by Jan Richardson and Ellen Lewis. Copyright </a:t>
            </a:r>
            <a:r>
              <a:rPr lang="en-US" sz="700" dirty="0" smtClean="0">
                <a:solidFill>
                  <a:schemeClr val="tx2">
                    <a:lumMod val="20000"/>
                    <a:lumOff val="80000"/>
                  </a:schemeClr>
                </a:solidFill>
                <a:cs typeface="Raleway"/>
              </a:rPr>
              <a:t>© 2018 by</a:t>
            </a:r>
            <a:r>
              <a:rPr lang="en-US" sz="700" baseline="0" dirty="0" smtClean="0">
                <a:solidFill>
                  <a:schemeClr val="tx2">
                    <a:lumMod val="20000"/>
                    <a:lumOff val="80000"/>
                  </a:schemeClr>
                </a:solidFill>
                <a:cs typeface="Raleway"/>
              </a:rPr>
              <a:t> Jan Richardson and Ellen Lewis. Published by Scholastic Inc.</a:t>
            </a:r>
            <a:r>
              <a:rPr lang="en-US" sz="700" i="0" baseline="0" dirty="0" smtClean="0">
                <a:solidFill>
                  <a:schemeClr val="tx2">
                    <a:lumMod val="20000"/>
                    <a:lumOff val="80000"/>
                  </a:schemeClr>
                </a:solidFill>
                <a:cs typeface="Raleway"/>
              </a:rPr>
              <a:t> </a:t>
            </a:r>
            <a:endParaRPr lang="en-US" sz="700" dirty="0">
              <a:solidFill>
                <a:schemeClr val="tx2">
                  <a:lumMod val="20000"/>
                  <a:lumOff val="80000"/>
                </a:schemeClr>
              </a:solidFill>
            </a:endParaRPr>
          </a:p>
        </p:txBody>
      </p:sp>
    </p:spTree>
    <p:extLst>
      <p:ext uri="{BB962C8B-B14F-4D97-AF65-F5344CB8AC3E}">
        <p14:creationId xmlns:p14="http://schemas.microsoft.com/office/powerpoint/2010/main" val="14523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46088" y="455612"/>
            <a:ext cx="8274050" cy="4979987"/>
          </a:xfrm>
          <a:prstGeom prst="rect">
            <a:avLst/>
          </a:prstGeom>
        </p:spPr>
        <p:txBody>
          <a:bodyPr/>
          <a:lstStyle>
            <a:lvl1pPr marL="0" indent="0">
              <a:buNone/>
              <a:defRPr sz="1100" b="0" i="0">
                <a:solidFill>
                  <a:srgbClr val="4F504F"/>
                </a:solidFill>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Text Placeholder 3"/>
          <p:cNvSpPr>
            <a:spLocks noGrp="1"/>
          </p:cNvSpPr>
          <p:nvPr>
            <p:ph type="body" sz="half" idx="2" hasCustomPrompt="1"/>
          </p:nvPr>
        </p:nvSpPr>
        <p:spPr>
          <a:xfrm>
            <a:off x="445560" y="5440363"/>
            <a:ext cx="8274578" cy="290512"/>
          </a:xfrm>
          <a:prstGeom prst="rect">
            <a:avLst/>
          </a:prstGeom>
        </p:spPr>
        <p:txBody>
          <a:bodyPr anchor="b">
            <a:noAutofit/>
          </a:bodyPr>
          <a:lstStyle>
            <a:lvl1pPr marL="0" indent="0">
              <a:buNone/>
              <a:defRPr sz="1600" b="0" i="0" baseline="0">
                <a:solidFill>
                  <a:srgbClr val="3D4E4E"/>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TK</a:t>
            </a:r>
          </a:p>
        </p:txBody>
      </p:sp>
      <p:sp>
        <p:nvSpPr>
          <p:cNvPr id="10" name="Slide Number Placeholder 3"/>
          <p:cNvSpPr>
            <a:spLocks noGrp="1"/>
          </p:cNvSpPr>
          <p:nvPr>
            <p:ph type="sldNum" sz="quarter" idx="4"/>
          </p:nvPr>
        </p:nvSpPr>
        <p:spPr>
          <a:xfrm>
            <a:off x="8337550" y="6373284"/>
            <a:ext cx="666750" cy="365125"/>
          </a:xfrm>
          <a:prstGeom prst="rect">
            <a:avLst/>
          </a:prstGeom>
        </p:spPr>
        <p:txBody>
          <a:bodyPr vert="horz" lIns="91440" tIns="45720" rIns="91440" bIns="45720" rtlCol="0" anchor="ctr"/>
          <a:lstStyle>
            <a:lvl1pPr algn="r">
              <a:defRPr sz="1200">
                <a:solidFill>
                  <a:schemeClr val="bg1"/>
                </a:solidFill>
                <a:latin typeface="Verdana"/>
              </a:defRPr>
            </a:lvl1pPr>
          </a:lstStyle>
          <a:p>
            <a:fld id="{2AC21F06-BF74-0D43-AEAA-D2026A1EEDB0}" type="slidenum">
              <a:rPr lang="en-US" smtClean="0"/>
              <a:pPr/>
              <a:t>‹#›</a:t>
            </a:fld>
            <a:endParaRPr lang="en-US" dirty="0"/>
          </a:p>
        </p:txBody>
      </p:sp>
      <p:sp>
        <p:nvSpPr>
          <p:cNvPr id="8" name="TextBox 7"/>
          <p:cNvSpPr txBox="1"/>
          <p:nvPr userDrawn="1"/>
        </p:nvSpPr>
        <p:spPr>
          <a:xfrm rot="5400000">
            <a:off x="6239931" y="3273135"/>
            <a:ext cx="5274733" cy="200055"/>
          </a:xfrm>
          <a:prstGeom prst="rect">
            <a:avLst/>
          </a:prstGeom>
          <a:solidFill>
            <a:schemeClr val="bg1"/>
          </a:solidFill>
        </p:spPr>
        <p:txBody>
          <a:bodyPr wrap="square" rtlCol="0">
            <a:spAutoFit/>
          </a:bodyPr>
          <a:lstStyle/>
          <a:p>
            <a:pPr lvl="1" algn="r"/>
            <a:r>
              <a:rPr lang="en-US" sz="700" dirty="0">
                <a:solidFill>
                  <a:srgbClr val="B6C6C6"/>
                </a:solidFill>
                <a:cs typeface="Raleway"/>
              </a:rPr>
              <a:t>TM ® &amp; © Scholastic Inc. All rights reserved.</a:t>
            </a:r>
            <a:endParaRPr lang="en-US" sz="700" dirty="0">
              <a:solidFill>
                <a:srgbClr val="B6C6C6"/>
              </a:solidFill>
            </a:endParaRPr>
          </a:p>
        </p:txBody>
      </p:sp>
    </p:spTree>
    <p:extLst>
      <p:ext uri="{BB962C8B-B14F-4D97-AF65-F5344CB8AC3E}">
        <p14:creationId xmlns:p14="http://schemas.microsoft.com/office/powerpoint/2010/main" val="20564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8337550" y="6373284"/>
            <a:ext cx="666750" cy="365125"/>
          </a:xfrm>
          <a:prstGeom prst="rect">
            <a:avLst/>
          </a:prstGeom>
        </p:spPr>
        <p:txBody>
          <a:bodyPr vert="horz" lIns="91440" tIns="45720" rIns="91440" bIns="45720" rtlCol="0" anchor="ctr"/>
          <a:lstStyle>
            <a:lvl1pPr algn="r">
              <a:defRPr sz="1200">
                <a:solidFill>
                  <a:schemeClr val="bg1"/>
                </a:solidFill>
                <a:latin typeface="Verdana"/>
              </a:defRPr>
            </a:lvl1pPr>
          </a:lstStyle>
          <a:p>
            <a:fld id="{2AC21F06-BF74-0D43-AEAA-D2026A1EEDB0}" type="slidenum">
              <a:rPr lang="en-US" smtClean="0"/>
              <a:pPr/>
              <a:t>‹#›</a:t>
            </a:fld>
            <a:endParaRPr lang="en-US" dirty="0"/>
          </a:p>
        </p:txBody>
      </p:sp>
      <p:sp>
        <p:nvSpPr>
          <p:cNvPr id="4" name="TextBox 3"/>
          <p:cNvSpPr txBox="1"/>
          <p:nvPr userDrawn="1"/>
        </p:nvSpPr>
        <p:spPr>
          <a:xfrm rot="5400000">
            <a:off x="6239931" y="3273135"/>
            <a:ext cx="5274733" cy="200055"/>
          </a:xfrm>
          <a:prstGeom prst="rect">
            <a:avLst/>
          </a:prstGeom>
          <a:solidFill>
            <a:schemeClr val="bg1"/>
          </a:solidFill>
        </p:spPr>
        <p:txBody>
          <a:bodyPr wrap="square" rtlCol="0">
            <a:spAutoFit/>
          </a:bodyPr>
          <a:lstStyle/>
          <a:p>
            <a:pPr lvl="1" algn="r"/>
            <a:r>
              <a:rPr lang="en-US" sz="700" dirty="0">
                <a:solidFill>
                  <a:srgbClr val="B6C6C6"/>
                </a:solidFill>
                <a:cs typeface="Raleway"/>
              </a:rPr>
              <a:t>TM ® &amp; © Scholastic Inc. All rights reserved.</a:t>
            </a:r>
            <a:endParaRPr lang="en-US" sz="700" dirty="0">
              <a:solidFill>
                <a:srgbClr val="B6C6C6"/>
              </a:solidFill>
            </a:endParaRPr>
          </a:p>
        </p:txBody>
      </p:sp>
    </p:spTree>
    <p:extLst>
      <p:ext uri="{BB962C8B-B14F-4D97-AF65-F5344CB8AC3E}">
        <p14:creationId xmlns:p14="http://schemas.microsoft.com/office/powerpoint/2010/main" val="209166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80241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E27647-41AA-2F41-A2C7-73405BC7D00E}" type="datetimeFigureOut">
              <a:rPr lang="en-US" smtClean="0"/>
              <a:t>7/13/18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80775A-EBE1-B34A-A3D2-D18579BB5584}" type="slidenum">
              <a:rPr lang="en-US" smtClean="0"/>
              <a:t>‹#›</a:t>
            </a:fld>
            <a:endParaRPr lang="en-US" dirty="0"/>
          </a:p>
        </p:txBody>
      </p:sp>
    </p:spTree>
    <p:extLst>
      <p:ext uri="{BB962C8B-B14F-4D97-AF65-F5344CB8AC3E}">
        <p14:creationId xmlns:p14="http://schemas.microsoft.com/office/powerpoint/2010/main" val="1825221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337550" y="6373284"/>
            <a:ext cx="666750" cy="365125"/>
          </a:xfrm>
          <a:prstGeom prst="rect">
            <a:avLst/>
          </a:prstGeom>
        </p:spPr>
        <p:txBody>
          <a:bodyPr vert="horz" lIns="91440" tIns="45720" rIns="91440" bIns="45720" rtlCol="0" anchor="ctr"/>
          <a:lstStyle>
            <a:lvl1pPr algn="r">
              <a:defRPr sz="1200">
                <a:solidFill>
                  <a:schemeClr val="bg1"/>
                </a:solidFill>
                <a:latin typeface="Verdana"/>
              </a:defRPr>
            </a:lvl1pPr>
          </a:lstStyle>
          <a:p>
            <a:fld id="{2AC21F06-BF74-0D43-AEAA-D2026A1EEDB0}" type="slidenum">
              <a:rPr lang="en-US" smtClean="0"/>
              <a:pPr/>
              <a:t>‹#›</a:t>
            </a:fld>
            <a:endParaRPr lang="en-US" dirty="0"/>
          </a:p>
        </p:txBody>
      </p:sp>
      <p:pic>
        <p:nvPicPr>
          <p:cNvPr id="3" name="Picture 2" descr="EDGE PPT Theme BG.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8952321"/>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70" r:id="rId3"/>
    <p:sldLayoutId id="2147483671" r:id="rId4"/>
    <p:sldLayoutId id="2147483673" r:id="rId5"/>
    <p:sldLayoutId id="2147483674" r:id="rId6"/>
    <p:sldLayoutId id="2147483672"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2920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92" y="566008"/>
            <a:ext cx="5263055" cy="5263055"/>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292" y="566008"/>
            <a:ext cx="5263055" cy="5263055"/>
          </a:xfrm>
          <a:prstGeom prst="rect">
            <a:avLst/>
          </a:prstGeom>
        </p:spPr>
      </p:pic>
      <p:pic>
        <p:nvPicPr>
          <p:cNvPr id="7" name="Picture 6" descr="00_title_scholasti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63512"/>
            <a:ext cx="9144000" cy="6629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92" y="564098"/>
            <a:ext cx="5263055" cy="5263055"/>
          </a:xfrm>
          <a:prstGeom prst="rect">
            <a:avLst/>
          </a:prstGeom>
        </p:spPr>
      </p:pic>
      <p:pic>
        <p:nvPicPr>
          <p:cNvPr id="9" name="Content Placeholder 8">
            <a:extLst>
              <a:ext uri="{FF2B5EF4-FFF2-40B4-BE49-F238E27FC236}">
                <a16:creationId xmlns:a16="http://schemas.microsoft.com/office/drawing/2014/main" xmlns="" id="{B5694520-6D6F-44A6-BC8B-333CD890D849}"/>
              </a:ext>
            </a:extLst>
          </p:cNvPr>
          <p:cNvPicPr>
            <a:picLocks/>
          </p:cNvPicPr>
          <p:nvPr/>
        </p:nvPicPr>
        <p:blipFill>
          <a:blip r:embed="rId7"/>
          <a:stretch>
            <a:fillRect/>
          </a:stretch>
        </p:blipFill>
        <p:spPr>
          <a:xfrm>
            <a:off x="5854094" y="1576631"/>
            <a:ext cx="2576287" cy="3205110"/>
          </a:xfrm>
          <a:prstGeom prst="rect">
            <a:avLst/>
          </a:prstGeom>
          <a:ln>
            <a:solidFill>
              <a:schemeClr val="bg1">
                <a:lumMod val="10000"/>
              </a:schemeClr>
            </a:solidFill>
          </a:ln>
        </p:spPr>
      </p:pic>
      <p:sp>
        <p:nvSpPr>
          <p:cNvPr id="2" name="TextBox 1"/>
          <p:cNvSpPr txBox="1"/>
          <p:nvPr/>
        </p:nvSpPr>
        <p:spPr>
          <a:xfrm>
            <a:off x="6985000" y="508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436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fontScale="92500" lnSpcReduction="10000"/>
          </a:bodyPr>
          <a:lstStyle/>
          <a:p>
            <a:r>
              <a:rPr lang="en-US" dirty="0"/>
              <a:t>An effective model for grades 1 to 5, based on Jan Richardson's theory and practice. </a:t>
            </a:r>
          </a:p>
          <a:p>
            <a:r>
              <a:rPr lang="en-US" dirty="0"/>
              <a:t>For up to 16 striving readers, in </a:t>
            </a:r>
            <a:r>
              <a:rPr lang="en-US" dirty="0" smtClean="0"/>
              <a:t>four small </a:t>
            </a:r>
            <a:r>
              <a:rPr lang="en-US" dirty="0"/>
              <a:t>groups. </a:t>
            </a:r>
          </a:p>
          <a:p>
            <a:r>
              <a:rPr lang="en-US" dirty="0"/>
              <a:t>Four stations that focus on new book reading, comprehension, word study, and guided writing; 45 to 60 minutes per day for </a:t>
            </a:r>
            <a:r>
              <a:rPr lang="en-US" dirty="0" smtClean="0"/>
              <a:t>six to eight weeks</a:t>
            </a:r>
            <a:r>
              <a:rPr lang="en-US" dirty="0"/>
              <a:t>.</a:t>
            </a:r>
          </a:p>
          <a:p>
            <a:r>
              <a:rPr lang="en-US" dirty="0"/>
              <a:t>Required resources: instructors, good leveled texts, and available space.</a:t>
            </a:r>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2AC21F06-BF74-0D43-AEAA-D2026A1EEDB0}" type="slidenum">
              <a:rPr lang="en-US" smtClean="0"/>
              <a:pPr/>
              <a:t>2</a:t>
            </a:fld>
            <a:endParaRPr lang="en-US" dirty="0"/>
          </a:p>
        </p:txBody>
      </p:sp>
      <p:sp>
        <p:nvSpPr>
          <p:cNvPr id="10" name="Text Placeholder 9"/>
          <p:cNvSpPr>
            <a:spLocks noGrp="1"/>
          </p:cNvSpPr>
          <p:nvPr>
            <p:ph type="body" sz="quarter" idx="11"/>
          </p:nvPr>
        </p:nvSpPr>
        <p:spPr/>
        <p:txBody>
          <a:bodyPr anchor="t"/>
          <a:lstStyle/>
          <a:p>
            <a:r>
              <a:rPr lang="en-US" dirty="0"/>
              <a:t>What Is RISE? </a:t>
            </a:r>
            <a:br>
              <a:rPr lang="en-US" dirty="0"/>
            </a:br>
            <a:r>
              <a:rPr lang="en-US" sz="2400" dirty="0"/>
              <a:t>Reading Intervention for Students to Excel</a:t>
            </a:r>
          </a:p>
        </p:txBody>
      </p:sp>
    </p:spTree>
    <p:extLst>
      <p:ext uri="{BB962C8B-B14F-4D97-AF65-F5344CB8AC3E}">
        <p14:creationId xmlns:p14="http://schemas.microsoft.com/office/powerpoint/2010/main" val="19541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AC21F06-BF74-0D43-AEAA-D2026A1EEDB0}" type="slidenum">
              <a:rPr lang="en-US" smtClean="0"/>
              <a:pPr/>
              <a:t>3</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658" y="106569"/>
            <a:ext cx="7278845" cy="605172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739" y="107650"/>
            <a:ext cx="7278844" cy="60517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820" y="103326"/>
            <a:ext cx="7278844" cy="605172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901" y="104406"/>
            <a:ext cx="7278843" cy="6051721"/>
          </a:xfrm>
          <a:prstGeom prst="rect">
            <a:avLst/>
          </a:prstGeom>
        </p:spPr>
      </p:pic>
    </p:spTree>
    <p:extLst>
      <p:ext uri="{BB962C8B-B14F-4D97-AF65-F5344CB8AC3E}">
        <p14:creationId xmlns:p14="http://schemas.microsoft.com/office/powerpoint/2010/main" val="15062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AC21F06-BF74-0D43-AEAA-D2026A1EEDB0}" type="slidenum">
              <a:rPr lang="en-US" smtClean="0"/>
              <a:pPr/>
              <a:t>4</a:t>
            </a:fld>
            <a:endParaRPr lang="en-US" dirty="0"/>
          </a:p>
        </p:txBody>
      </p:sp>
      <p:sp>
        <p:nvSpPr>
          <p:cNvPr id="2" name="Text Placeholder 1"/>
          <p:cNvSpPr>
            <a:spLocks noGrp="1"/>
          </p:cNvSpPr>
          <p:nvPr>
            <p:ph type="body" sz="quarter" idx="11"/>
          </p:nvPr>
        </p:nvSpPr>
        <p:spPr/>
        <p:txBody>
          <a:bodyPr anchor="t"/>
          <a:lstStyle/>
          <a:p>
            <a:r>
              <a:rPr lang="en-US" dirty="0"/>
              <a:t>What Is RISE Up? </a:t>
            </a:r>
            <a:br>
              <a:rPr lang="en-US" dirty="0"/>
            </a:br>
            <a:r>
              <a:rPr lang="en-US" sz="2400" dirty="0"/>
              <a:t>Reading Intervention for Students to Excel</a:t>
            </a:r>
          </a:p>
        </p:txBody>
      </p:sp>
      <p:sp>
        <p:nvSpPr>
          <p:cNvPr id="6" name="Content Placeholder 5"/>
          <p:cNvSpPr>
            <a:spLocks noGrp="1"/>
          </p:cNvSpPr>
          <p:nvPr>
            <p:ph sz="half" idx="1"/>
          </p:nvPr>
        </p:nvSpPr>
        <p:spPr>
          <a:xfrm>
            <a:off x="457199" y="1600199"/>
            <a:ext cx="8262939" cy="4405843"/>
          </a:xfrm>
        </p:spPr>
        <p:txBody>
          <a:bodyPr>
            <a:normAutofit/>
          </a:bodyPr>
          <a:lstStyle/>
          <a:p>
            <a:pPr>
              <a:lnSpc>
                <a:spcPct val="110000"/>
              </a:lnSpc>
            </a:pPr>
            <a:r>
              <a:rPr lang="en-US" sz="2400" dirty="0"/>
              <a:t>An effective model for grades 3 to 8, based on </a:t>
            </a:r>
            <a:br>
              <a:rPr lang="en-US" sz="2400" dirty="0"/>
            </a:br>
            <a:r>
              <a:rPr lang="en-US" sz="2400" dirty="0"/>
              <a:t>Jan Richardson's theory and practice of teaching comprehension.</a:t>
            </a:r>
          </a:p>
          <a:p>
            <a:pPr>
              <a:lnSpc>
                <a:spcPct val="110000"/>
              </a:lnSpc>
            </a:pPr>
            <a:r>
              <a:rPr lang="en-US" sz="2400" dirty="0"/>
              <a:t>For up to 12 striving readers, in </a:t>
            </a:r>
            <a:r>
              <a:rPr lang="en-US" sz="2400" dirty="0" smtClean="0"/>
              <a:t>3 small </a:t>
            </a:r>
            <a:r>
              <a:rPr lang="en-US" sz="2400" dirty="0"/>
              <a:t>groups.</a:t>
            </a:r>
          </a:p>
          <a:p>
            <a:pPr>
              <a:lnSpc>
                <a:spcPct val="110000"/>
              </a:lnSpc>
            </a:pPr>
            <a:r>
              <a:rPr lang="en-US" sz="2400" dirty="0"/>
              <a:t>Three stations that focus on literal </a:t>
            </a:r>
            <a:r>
              <a:rPr lang="en-US" sz="2400" dirty="0" smtClean="0"/>
              <a:t>comprehension</a:t>
            </a:r>
            <a:r>
              <a:rPr lang="en-US" sz="2400" dirty="0"/>
              <a:t>, deeper comprehension, and guided writing; 45 minutes per day for 6 to 8 weeks.</a:t>
            </a:r>
          </a:p>
          <a:p>
            <a:pPr>
              <a:lnSpc>
                <a:spcPct val="110000"/>
              </a:lnSpc>
            </a:pPr>
            <a:r>
              <a:rPr lang="en-US" sz="2400" dirty="0"/>
              <a:t>Instruction that focuses on 12 strategies for literal and deeper comprehension.</a:t>
            </a:r>
          </a:p>
        </p:txBody>
      </p:sp>
    </p:spTree>
    <p:extLst>
      <p:ext uri="{BB962C8B-B14F-4D97-AF65-F5344CB8AC3E}">
        <p14:creationId xmlns:p14="http://schemas.microsoft.com/office/powerpoint/2010/main" val="428934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AC21F06-BF74-0D43-AEAA-D2026A1EEDB0}" type="slidenum">
              <a:rPr lang="en-US" smtClean="0"/>
              <a:pPr/>
              <a:t>5</a:t>
            </a:fld>
            <a:endParaRPr lang="en-US" dirty="0"/>
          </a:p>
        </p:txBody>
      </p:sp>
      <p:pic>
        <p:nvPicPr>
          <p:cNvPr id="9" name="Content Placeholder 4">
            <a:extLst>
              <a:ext uri="{FF2B5EF4-FFF2-40B4-BE49-F238E27FC236}">
                <a16:creationId xmlns:a16="http://schemas.microsoft.com/office/drawing/2014/main" xmlns="" id="{39BB8BB4-CA96-4830-B91C-61C3E19F3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15" y="62630"/>
            <a:ext cx="7559969" cy="6093634"/>
          </a:xfrm>
          <a:prstGeom prst="rect">
            <a:avLst/>
          </a:prstGeom>
          <a:ln w="28575">
            <a:noFill/>
          </a:ln>
        </p:spPr>
      </p:pic>
      <p:pic>
        <p:nvPicPr>
          <p:cNvPr id="10" name="Content Placeholder 4">
            <a:extLst>
              <a:ext uri="{FF2B5EF4-FFF2-40B4-BE49-F238E27FC236}">
                <a16:creationId xmlns:a16="http://schemas.microsoft.com/office/drawing/2014/main" xmlns="" id="{39BB8BB4-CA96-4830-B91C-61C3E19F3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15" y="61569"/>
            <a:ext cx="7559970" cy="6093635"/>
          </a:xfrm>
          <a:prstGeom prst="rect">
            <a:avLst/>
          </a:prstGeom>
          <a:ln w="28575">
            <a:noFill/>
          </a:ln>
        </p:spPr>
      </p:pic>
      <p:pic>
        <p:nvPicPr>
          <p:cNvPr id="11" name="Content Placeholder 4">
            <a:extLst>
              <a:ext uri="{FF2B5EF4-FFF2-40B4-BE49-F238E27FC236}">
                <a16:creationId xmlns:a16="http://schemas.microsoft.com/office/drawing/2014/main" xmlns="" id="{39BB8BB4-CA96-4830-B91C-61C3E19F3E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16" y="60513"/>
            <a:ext cx="7559968" cy="6093633"/>
          </a:xfrm>
          <a:prstGeom prst="rect">
            <a:avLst/>
          </a:prstGeom>
          <a:ln w="28575">
            <a:noFill/>
          </a:ln>
        </p:spPr>
      </p:pic>
    </p:spTree>
    <p:extLst>
      <p:ext uri="{BB962C8B-B14F-4D97-AF65-F5344CB8AC3E}">
        <p14:creationId xmlns:p14="http://schemas.microsoft.com/office/powerpoint/2010/main" val="7446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AC21F06-BF74-0D43-AEAA-D2026A1EEDB0}" type="slidenum">
              <a:rPr lang="en-US" smtClean="0"/>
              <a:pPr/>
              <a:t>6</a:t>
            </a:fld>
            <a:endParaRPr lang="en-US" dirty="0"/>
          </a:p>
        </p:txBody>
      </p:sp>
      <p:pic>
        <p:nvPicPr>
          <p:cNvPr id="9" name="Content Placeholder 8">
            <a:extLst>
              <a:ext uri="{FF2B5EF4-FFF2-40B4-BE49-F238E27FC236}">
                <a16:creationId xmlns:a16="http://schemas.microsoft.com/office/drawing/2014/main" xmlns="" id="{B5694520-6D6F-44A6-BC8B-333CD890D849}"/>
              </a:ext>
            </a:extLst>
          </p:cNvPr>
          <p:cNvPicPr>
            <a:picLocks noGrp="1"/>
          </p:cNvPicPr>
          <p:nvPr>
            <p:ph sz="half" idx="1"/>
          </p:nvPr>
        </p:nvPicPr>
        <p:blipFill>
          <a:blip r:embed="rId3"/>
          <a:stretch>
            <a:fillRect/>
          </a:stretch>
        </p:blipFill>
        <p:spPr>
          <a:xfrm>
            <a:off x="553532" y="1084792"/>
            <a:ext cx="3843843" cy="4782051"/>
          </a:xfrm>
          <a:prstGeom prst="rect">
            <a:avLst/>
          </a:prstGeom>
          <a:ln>
            <a:solidFill>
              <a:schemeClr val="bg1">
                <a:lumMod val="10000"/>
              </a:schemeClr>
            </a:solidFill>
          </a:ln>
        </p:spPr>
      </p:pic>
      <p:pic>
        <p:nvPicPr>
          <p:cNvPr id="10" name="Picture 9">
            <a:extLst>
              <a:ext uri="{FF2B5EF4-FFF2-40B4-BE49-F238E27FC236}">
                <a16:creationId xmlns:a16="http://schemas.microsoft.com/office/drawing/2014/main" xmlns="" id="{D57FA0D7-787D-49BC-864D-2EDF36E0B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167" y="1092097"/>
            <a:ext cx="3685535" cy="4766625"/>
          </a:xfrm>
          <a:prstGeom prst="rect">
            <a:avLst/>
          </a:prstGeom>
          <a:ln>
            <a:solidFill>
              <a:schemeClr val="bg1">
                <a:lumMod val="10000"/>
              </a:schemeClr>
            </a:solidFill>
          </a:ln>
          <a:effectLst/>
        </p:spPr>
      </p:pic>
      <p:sp>
        <p:nvSpPr>
          <p:cNvPr id="2" name="Text Placeholder 1"/>
          <p:cNvSpPr>
            <a:spLocks noGrp="1"/>
          </p:cNvSpPr>
          <p:nvPr>
            <p:ph type="body" sz="quarter" idx="11"/>
          </p:nvPr>
        </p:nvSpPr>
        <p:spPr/>
        <p:txBody>
          <a:bodyPr anchor="t"/>
          <a:lstStyle/>
          <a:p>
            <a:r>
              <a:rPr lang="en-US" sz="3200" dirty="0"/>
              <a:t>Teachers as Readers: Book Study</a:t>
            </a:r>
          </a:p>
        </p:txBody>
      </p:sp>
    </p:spTree>
    <p:extLst>
      <p:ext uri="{BB962C8B-B14F-4D97-AF65-F5344CB8AC3E}">
        <p14:creationId xmlns:p14="http://schemas.microsoft.com/office/powerpoint/2010/main" val="328629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457199" y="1297021"/>
            <a:ext cx="8262939" cy="4434911"/>
          </a:xfrm>
        </p:spPr>
        <p:txBody>
          <a:bodyPr>
            <a:normAutofit fontScale="77500" lnSpcReduction="20000"/>
          </a:bodyPr>
          <a:lstStyle/>
          <a:p>
            <a:pPr>
              <a:lnSpc>
                <a:spcPct val="120000"/>
              </a:lnSpc>
            </a:pPr>
            <a:r>
              <a:rPr lang="en-US" dirty="0"/>
              <a:t>Meet with administrators, grade-level teams, and RISE and RISE Up instructors. Commit to 45 to 60 minutes a day, five days a week, for </a:t>
            </a:r>
            <a:r>
              <a:rPr lang="en-US" dirty="0" smtClean="0"/>
              <a:t>six to eight weeks</a:t>
            </a:r>
            <a:r>
              <a:rPr lang="en-US" dirty="0"/>
              <a:t>. </a:t>
            </a:r>
          </a:p>
          <a:p>
            <a:pPr>
              <a:lnSpc>
                <a:spcPct val="120000"/>
              </a:lnSpc>
            </a:pPr>
            <a:r>
              <a:rPr lang="en-US" dirty="0"/>
              <a:t>Find a space with </a:t>
            </a:r>
            <a:r>
              <a:rPr lang="en-US" dirty="0" smtClean="0"/>
              <a:t>four tables </a:t>
            </a:r>
            <a:r>
              <a:rPr lang="en-US" dirty="0"/>
              <a:t>for RISE and </a:t>
            </a:r>
            <a:r>
              <a:rPr lang="en-US" dirty="0" smtClean="0"/>
              <a:t>three tables </a:t>
            </a:r>
            <a:r>
              <a:rPr lang="en-US" dirty="0"/>
              <a:t>for RISE Up. Gather materials.</a:t>
            </a:r>
          </a:p>
          <a:p>
            <a:pPr>
              <a:lnSpc>
                <a:spcPct val="120000"/>
              </a:lnSpc>
            </a:pPr>
            <a:r>
              <a:rPr lang="en-US" dirty="0"/>
              <a:t>Assess students using a formal leveled reading assessment and anecdotal notes. </a:t>
            </a:r>
          </a:p>
          <a:p>
            <a:pPr>
              <a:lnSpc>
                <a:spcPct val="120000"/>
              </a:lnSpc>
            </a:pPr>
            <a:r>
              <a:rPr lang="en-US" dirty="0"/>
              <a:t>Decide on students for RISE and RISE Up, with input from the grade-level teams. Decide on texts. </a:t>
            </a:r>
          </a:p>
          <a:p>
            <a:pPr>
              <a:lnSpc>
                <a:spcPct val="120000"/>
              </a:lnSpc>
            </a:pPr>
            <a:r>
              <a:rPr lang="en-US" dirty="0"/>
              <a:t>Guide students with daily lessons. Target specific skills based on daily observations.</a:t>
            </a:r>
          </a:p>
        </p:txBody>
      </p:sp>
      <p:sp>
        <p:nvSpPr>
          <p:cNvPr id="10" name="Text Placeholder 9"/>
          <p:cNvSpPr>
            <a:spLocks noGrp="1"/>
          </p:cNvSpPr>
          <p:nvPr>
            <p:ph type="body" sz="quarter" idx="11"/>
          </p:nvPr>
        </p:nvSpPr>
        <p:spPr/>
        <p:txBody>
          <a:bodyPr anchor="t"/>
          <a:lstStyle/>
          <a:p>
            <a:r>
              <a:rPr lang="en-US" sz="3400" dirty="0"/>
              <a:t>Implementing RISE and RISE Up</a:t>
            </a:r>
          </a:p>
        </p:txBody>
      </p:sp>
    </p:spTree>
    <p:extLst>
      <p:ext uri="{BB962C8B-B14F-4D97-AF65-F5344CB8AC3E}">
        <p14:creationId xmlns:p14="http://schemas.microsoft.com/office/powerpoint/2010/main" val="239161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423863" y="1898059"/>
            <a:ext cx="8262939" cy="4434911"/>
          </a:xfrm>
        </p:spPr>
        <p:txBody>
          <a:bodyPr>
            <a:normAutofit/>
          </a:bodyPr>
          <a:lstStyle/>
          <a:p>
            <a:pPr>
              <a:lnSpc>
                <a:spcPct val="120000"/>
              </a:lnSpc>
            </a:pPr>
            <a:r>
              <a:rPr lang="en-US" dirty="0"/>
              <a:t>(materials, location, team meeting discussions to choose students)</a:t>
            </a:r>
          </a:p>
          <a:p>
            <a:pPr>
              <a:lnSpc>
                <a:spcPct val="120000"/>
              </a:lnSpc>
            </a:pPr>
            <a:r>
              <a:rPr lang="en-US" dirty="0"/>
              <a:t>(dates of training instructors, including NSFGR and NSFRI book study sessions)</a:t>
            </a:r>
          </a:p>
          <a:p>
            <a:pPr>
              <a:lnSpc>
                <a:spcPct val="120000"/>
              </a:lnSpc>
            </a:pPr>
            <a:r>
              <a:rPr lang="en-US" dirty="0"/>
              <a:t>(implementation dates)</a:t>
            </a:r>
          </a:p>
        </p:txBody>
      </p:sp>
      <p:sp>
        <p:nvSpPr>
          <p:cNvPr id="10" name="Text Placeholder 9"/>
          <p:cNvSpPr>
            <a:spLocks noGrp="1"/>
          </p:cNvSpPr>
          <p:nvPr>
            <p:ph type="body" sz="quarter" idx="11"/>
          </p:nvPr>
        </p:nvSpPr>
        <p:spPr/>
        <p:txBody>
          <a:bodyPr anchor="t"/>
          <a:lstStyle/>
          <a:p>
            <a:r>
              <a:rPr lang="en-US" sz="3400" dirty="0"/>
              <a:t>Implementing RISE and RISE Up</a:t>
            </a:r>
          </a:p>
          <a:p>
            <a:r>
              <a:rPr lang="en-US" sz="3400" dirty="0"/>
              <a:t>at (your school name)</a:t>
            </a:r>
          </a:p>
        </p:txBody>
      </p:sp>
    </p:spTree>
    <p:extLst>
      <p:ext uri="{BB962C8B-B14F-4D97-AF65-F5344CB8AC3E}">
        <p14:creationId xmlns:p14="http://schemas.microsoft.com/office/powerpoint/2010/main" val="137564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9"/>
          <p:cNvSpPr txBox="1">
            <a:spLocks/>
          </p:cNvSpPr>
          <p:nvPr/>
        </p:nvSpPr>
        <p:spPr>
          <a:xfrm>
            <a:off x="457727" y="455612"/>
            <a:ext cx="5504931" cy="5600523"/>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400" b="1" dirty="0" smtClean="0">
                <a:solidFill>
                  <a:srgbClr val="FF6600"/>
                </a:solidFill>
              </a:rPr>
              <a:t>Our success with </a:t>
            </a:r>
          </a:p>
          <a:p>
            <a:pPr marL="0" indent="0">
              <a:lnSpc>
                <a:spcPct val="80000"/>
              </a:lnSpc>
              <a:buNone/>
            </a:pPr>
            <a:r>
              <a:rPr lang="en-US" sz="3400" b="1" dirty="0" smtClean="0">
                <a:solidFill>
                  <a:srgbClr val="FF6600"/>
                </a:solidFill>
              </a:rPr>
              <a:t>RISE and RISE Up</a:t>
            </a:r>
            <a:r>
              <a:rPr lang="is-IS" sz="3400" b="1" dirty="0" smtClean="0">
                <a:solidFill>
                  <a:srgbClr val="FF6600"/>
                </a:solidFill>
              </a:rPr>
              <a:t>…</a:t>
            </a:r>
          </a:p>
          <a:p>
            <a:pPr marL="0" indent="0">
              <a:lnSpc>
                <a:spcPct val="120000"/>
              </a:lnSpc>
              <a:buNone/>
            </a:pPr>
            <a:r>
              <a:rPr lang="en-US" sz="2800" dirty="0" smtClean="0"/>
              <a:t>will depend on the fidelity of implementation. Follow </a:t>
            </a:r>
            <a:r>
              <a:rPr lang="en-US" sz="2800" i="1" dirty="0" smtClean="0"/>
              <a:t>The </a:t>
            </a:r>
            <a:br>
              <a:rPr lang="en-US" sz="2800" i="1" dirty="0" smtClean="0"/>
            </a:br>
            <a:r>
              <a:rPr lang="en-US" sz="2800" i="1" dirty="0" smtClean="0"/>
              <a:t>Next Step Forward in Reading</a:t>
            </a:r>
            <a:r>
              <a:rPr lang="en-US" sz="2800" dirty="0" smtClean="0"/>
              <a:t> </a:t>
            </a:r>
            <a:r>
              <a:rPr lang="en-US" sz="2800" i="1" dirty="0" smtClean="0"/>
              <a:t>Intervention</a:t>
            </a:r>
            <a:r>
              <a:rPr lang="en-US" sz="2800" dirty="0" smtClean="0"/>
              <a:t> framework and immerse yourself in the theory and practice of </a:t>
            </a:r>
            <a:r>
              <a:rPr lang="en-US" sz="2800" i="1" dirty="0" smtClean="0"/>
              <a:t>The Next Step Forward</a:t>
            </a:r>
            <a:r>
              <a:rPr lang="en-US" sz="2800" dirty="0" smtClean="0"/>
              <a:t> </a:t>
            </a:r>
            <a:r>
              <a:rPr lang="en-US" sz="2800" i="1" dirty="0" smtClean="0"/>
              <a:t>in Guided Reading</a:t>
            </a:r>
            <a:r>
              <a:rPr lang="en-US" sz="2800" dirty="0" smtClean="0"/>
              <a:t>.</a:t>
            </a:r>
            <a:endParaRPr lang="en-US" sz="2800" dirty="0"/>
          </a:p>
        </p:txBody>
      </p:sp>
      <p:pic>
        <p:nvPicPr>
          <p:cNvPr id="12" name="Content Placeholder 8">
            <a:extLst>
              <a:ext uri="{FF2B5EF4-FFF2-40B4-BE49-F238E27FC236}">
                <a16:creationId xmlns:a16="http://schemas.microsoft.com/office/drawing/2014/main" xmlns="" id="{B5694520-6D6F-44A6-BC8B-333CD890D849}"/>
              </a:ext>
            </a:extLst>
          </p:cNvPr>
          <p:cNvPicPr>
            <a:picLocks/>
          </p:cNvPicPr>
          <p:nvPr/>
        </p:nvPicPr>
        <p:blipFill>
          <a:blip r:embed="rId3"/>
          <a:stretch>
            <a:fillRect/>
          </a:stretch>
        </p:blipFill>
        <p:spPr>
          <a:xfrm>
            <a:off x="6264021" y="523007"/>
            <a:ext cx="2102357" cy="2615501"/>
          </a:xfrm>
          <a:prstGeom prst="rect">
            <a:avLst/>
          </a:prstGeom>
          <a:ln>
            <a:solidFill>
              <a:schemeClr val="bg1">
                <a:lumMod val="10000"/>
              </a:schemeClr>
            </a:solidFill>
          </a:ln>
        </p:spPr>
      </p:pic>
      <p:pic>
        <p:nvPicPr>
          <p:cNvPr id="13" name="Picture 12">
            <a:extLst>
              <a:ext uri="{FF2B5EF4-FFF2-40B4-BE49-F238E27FC236}">
                <a16:creationId xmlns:a16="http://schemas.microsoft.com/office/drawing/2014/main" xmlns="" id="{D57FA0D7-787D-49BC-864D-2EDF36E0B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8903" y="3274841"/>
            <a:ext cx="2089065" cy="2701859"/>
          </a:xfrm>
          <a:prstGeom prst="rect">
            <a:avLst/>
          </a:prstGeom>
          <a:ln>
            <a:solidFill>
              <a:schemeClr val="bg1">
                <a:lumMod val="10000"/>
              </a:schemeClr>
            </a:solidFill>
          </a:ln>
          <a:effectLst/>
        </p:spPr>
      </p:pic>
    </p:spTree>
    <p:extLst>
      <p:ext uri="{BB962C8B-B14F-4D97-AF65-F5344CB8AC3E}">
        <p14:creationId xmlns:p14="http://schemas.microsoft.com/office/powerpoint/2010/main" val="365556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L_slide_template">
  <a:themeElements>
    <a:clrScheme name="Custom 10">
      <a:dk1>
        <a:srgbClr val="516868"/>
      </a:dk1>
      <a:lt1>
        <a:srgbClr val="FFFFFE"/>
      </a:lt1>
      <a:dk2>
        <a:srgbClr val="686868"/>
      </a:dk2>
      <a:lt2>
        <a:srgbClr val="FFFFFE"/>
      </a:lt2>
      <a:accent1>
        <a:srgbClr val="EC1D25"/>
      </a:accent1>
      <a:accent2>
        <a:srgbClr val="E37987"/>
      </a:accent2>
      <a:accent3>
        <a:srgbClr val="EC1D25"/>
      </a:accent3>
      <a:accent4>
        <a:srgbClr val="EC1D25"/>
      </a:accent4>
      <a:accent5>
        <a:srgbClr val="EC1D25"/>
      </a:accent5>
      <a:accent6>
        <a:srgbClr val="EC1D25"/>
      </a:accent6>
      <a:hlink>
        <a:srgbClr val="EC1D25"/>
      </a:hlink>
      <a:folHlink>
        <a:srgbClr val="EC1D25"/>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b="1" i="0" dirty="0" smtClean="0">
            <a:solidFill>
              <a:srgbClr val="516868"/>
            </a:solidFill>
            <a:latin typeface="+mj-lt"/>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PL_slide_template.potx</Template>
  <TotalTime>9831</TotalTime>
  <Words>1303</Words>
  <Application>Microsoft Macintosh PowerPoint</Application>
  <PresentationFormat>On-screen Show (4:3)</PresentationFormat>
  <Paragraphs>65</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PL_slide_template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Scholastic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SCHOLASTIC EDUCATION</dc:title>
  <dc:creator>Worrell, Greg</dc:creator>
  <cp:lastModifiedBy>Molly Bradley</cp:lastModifiedBy>
  <cp:revision>398</cp:revision>
  <cp:lastPrinted>2018-06-08T18:20:49Z</cp:lastPrinted>
  <dcterms:created xsi:type="dcterms:W3CDTF">2016-07-14T20:26:55Z</dcterms:created>
  <dcterms:modified xsi:type="dcterms:W3CDTF">2018-07-13T15:38:55Z</dcterms:modified>
</cp:coreProperties>
</file>