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3" r:id="rId3"/>
    <p:sldId id="280" r:id="rId4"/>
    <p:sldId id="290" r:id="rId5"/>
    <p:sldId id="256" r:id="rId6"/>
    <p:sldId id="285" r:id="rId7"/>
    <p:sldId id="282" r:id="rId8"/>
    <p:sldId id="257" r:id="rId9"/>
    <p:sldId id="284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">
          <p15:clr>
            <a:srgbClr val="A4A3A4"/>
          </p15:clr>
        </p15:guide>
        <p15:guide id="2" pos="56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tu Ray" initials="" lastIdx="32" clrIdx="0"/>
  <p:cmAuthor id="1" name="Ellen Lewis" initials="EL" lastIdx="18" clrIdx="1">
    <p:extLst/>
  </p:cmAuthor>
  <p:cmAuthor id="2" name="Walter Chiu" initials="" lastIdx="0" clrIdx="2"/>
  <p:cmAuthor id="3" name="Shelley Griffin" initials="" lastIdx="4" clrIdx="3"/>
  <p:cmAuthor id="4" name="Molly Bradley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CC00"/>
    <a:srgbClr val="EC1D25"/>
    <a:srgbClr val="FF9900"/>
    <a:srgbClr val="FDB933"/>
    <a:srgbClr val="FFCC66"/>
    <a:srgbClr val="46A436"/>
    <a:srgbClr val="97A0A0"/>
    <a:srgbClr val="87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8" autoAdjust="0"/>
    <p:restoredTop sz="90786" autoAdjust="0"/>
  </p:normalViewPr>
  <p:slideViewPr>
    <p:cSldViewPr snapToGrid="0">
      <p:cViewPr>
        <p:scale>
          <a:sx n="140" d="100"/>
          <a:sy n="140" d="100"/>
        </p:scale>
        <p:origin x="-216" y="-304"/>
      </p:cViewPr>
      <p:guideLst>
        <p:guide orient="horz" pos="279"/>
        <p:guide pos="5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A22CE86-9CEB-482B-9E84-D8F986C03A5B}"/>
    <pc:docChg chg="addSld modSld sldOrd">
      <pc:chgData name="" userId="" providerId="" clId="Web-{8A22CE86-9CEB-482B-9E84-D8F986C03A5B}" dt="2018-07-03T04:17:01.168" v="11"/>
      <pc:docMkLst>
        <pc:docMk/>
      </pc:docMkLst>
      <pc:sldChg chg="ord">
        <pc:chgData name="" userId="" providerId="" clId="Web-{8A22CE86-9CEB-482B-9E84-D8F986C03A5B}" dt="2018-07-03T04:17:01.168" v="11"/>
        <pc:sldMkLst>
          <pc:docMk/>
          <pc:sldMk cId="3171118880" sldId="285"/>
        </pc:sldMkLst>
      </pc:sldChg>
      <pc:sldChg chg="addSp delSp modSp new">
        <pc:chgData name="" userId="" providerId="" clId="Web-{8A22CE86-9CEB-482B-9E84-D8F986C03A5B}" dt="2018-07-03T04:16:31.168" v="10" actId="1076"/>
        <pc:sldMkLst>
          <pc:docMk/>
          <pc:sldMk cId="3274398100" sldId="290"/>
        </pc:sldMkLst>
        <pc:spChg chg="del">
          <ac:chgData name="" userId="" providerId="" clId="Web-{8A22CE86-9CEB-482B-9E84-D8F986C03A5B}" dt="2018-07-03T04:15:20.385" v="2"/>
          <ac:spMkLst>
            <pc:docMk/>
            <pc:sldMk cId="3274398100" sldId="290"/>
            <ac:spMk id="2" creationId="{8D4BE30C-8894-4EA3-980B-C668123DAB53}"/>
          </ac:spMkLst>
        </pc:spChg>
        <pc:spChg chg="mod">
          <ac:chgData name="" userId="" providerId="" clId="Web-{8A22CE86-9CEB-482B-9E84-D8F986C03A5B}" dt="2018-07-03T04:15:08.431" v="1" actId="20577"/>
          <ac:spMkLst>
            <pc:docMk/>
            <pc:sldMk cId="3274398100" sldId="290"/>
            <ac:spMk id="3" creationId="{6136FCC0-9FBA-4BCF-875B-08687B1C6EF5}"/>
          </ac:spMkLst>
        </pc:spChg>
        <pc:picChg chg="add mod">
          <ac:chgData name="" userId="" providerId="" clId="Web-{8A22CE86-9CEB-482B-9E84-D8F986C03A5B}" dt="2018-07-03T04:16:31.168" v="10" actId="1076"/>
          <ac:picMkLst>
            <pc:docMk/>
            <pc:sldMk cId="3274398100" sldId="290"/>
            <ac:picMk id="5" creationId="{9CBF7454-4667-43C4-8F63-44BFF3F527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25C1-BF31-2942-AA5F-FD70C7106BAE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647B-8D88-3745-99CF-17412BE85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01678-7754-4139-BFA2-F27F38902AE5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9283-D027-4132-B692-D7EECC24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4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Type your</a:t>
            </a:r>
            <a:r>
              <a:rPr lang="en-US" b="1" baseline="0" dirty="0"/>
              <a:t> school’s name at the top.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9283-D027-4132-B692-D7EECC242B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14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Replace “Story Retelling Rope” if you’ve chosen a different procedure.</a:t>
            </a:r>
          </a:p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rgbClr val="516868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Go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www.scholastic.com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NSFIntervention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b="1" i="0" kern="1200" baseline="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ind the Story Retelling Rope figures for Station 2 demonstration and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9283-D027-4132-B692-D7EECC242B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9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Replace “Five-Finger Retelling” if you’ve chosen a different procedure.</a:t>
            </a:r>
          </a:p>
          <a:p>
            <a:endParaRPr lang="en-US" sz="1200" b="1" dirty="0"/>
          </a:p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Go to 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www.scholastic.com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NSFIntervention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baseline="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to f</a:t>
            </a: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ind the 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Take-Home Card shown here, as well as the Five-Finger Retell card for Station 2 demonstration and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9283-D027-4132-B692-D7EECC242B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Replace “Somebody-Wanted-But-So (SWBS)” if you’ve chosen a different procedure.</a:t>
            </a:r>
          </a:p>
          <a:p>
            <a:endParaRPr lang="en-US" sz="1200" b="1" dirty="0"/>
          </a:p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Go to 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www.scholastic.com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dirty="0" err="1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NSFIntervention</a:t>
            </a:r>
            <a:r>
              <a:rPr lang="en-US" sz="1200" b="1" i="0" kern="120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1" i="0" kern="1200" baseline="0" dirty="0" smtClean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to f</a:t>
            </a:r>
            <a:r>
              <a:rPr lang="en-US" sz="1200" b="1" i="0" kern="120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ind the </a:t>
            </a:r>
            <a:r>
              <a:rPr lang="en-US" sz="1200" b="1" i="0" kern="1200" baseline="0" dirty="0">
                <a:solidFill>
                  <a:srgbClr val="516868"/>
                </a:solidFill>
                <a:latin typeface="+mn-lt"/>
                <a:ea typeface="+mn-ea"/>
                <a:cs typeface="+mn-cs"/>
              </a:rPr>
              <a:t>Take-Home Card shown here, as well as SWBS card for Station 2 demonstration and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9283-D027-4132-B692-D7EECC242B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Type room numbers for the stations.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9283-D027-4132-B692-D7EECC242B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-1" y="2252134"/>
            <a:ext cx="9143999" cy="94465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sz="3600" b="1" i="0" spc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dirty="0"/>
              <a:t>Section TK</a:t>
            </a:r>
            <a:endParaRPr lang="en-US" sz="3200" spc="160" dirty="0">
              <a:solidFill>
                <a:schemeClr val="accent1"/>
              </a:solidFill>
              <a:cs typeface="Verdan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09397"/>
            <a:ext cx="9144001" cy="94773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800" i="1" baseline="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Subtitle TK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D4E4E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6239931" y="3273135"/>
            <a:ext cx="52747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700" dirty="0">
                <a:solidFill>
                  <a:schemeClr val="bg1"/>
                </a:solidFill>
                <a:cs typeface="Raleway"/>
              </a:rPr>
              <a:t>TM ® &amp; © Scholastic Inc. All rights reserved.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2" name="Picture 1" descr="EDGE PPT Theme B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62939" cy="4131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800" b="0" i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Clr>
                <a:srgbClr val="FF6600"/>
              </a:buClr>
              <a:defRPr sz="2800" b="0" i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sz="2800" b="0" i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Clr>
                <a:srgbClr val="FF6600"/>
              </a:buClr>
              <a:defRPr sz="2800" b="0" i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Clr>
                <a:srgbClr val="FF6600"/>
              </a:buClr>
              <a:defRPr sz="2800" b="0" i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728" y="455613"/>
            <a:ext cx="8262409" cy="1136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FF6600"/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6047331" y="3026675"/>
            <a:ext cx="56599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7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Item</a:t>
            </a:r>
            <a:r>
              <a:rPr lang="en-US" sz="70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 #682849. </a:t>
            </a:r>
            <a:r>
              <a:rPr lang="en-US" sz="7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TM </a:t>
            </a:r>
            <a:r>
              <a:rPr lang="en-US" sz="700" dirty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® &amp; © Scholastic Inc. All rights </a:t>
            </a:r>
            <a:r>
              <a:rPr lang="en-US" sz="7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reserved.</a:t>
            </a:r>
            <a:r>
              <a:rPr lang="en-US" sz="70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 From </a:t>
            </a:r>
            <a:r>
              <a:rPr lang="en-US" sz="700" i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The Next Step Forward in Reading Intervention</a:t>
            </a:r>
            <a:r>
              <a:rPr lang="en-US" sz="700" i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 by Jan Richardson and Ellen Lewis. Copyright </a:t>
            </a:r>
            <a:r>
              <a:rPr lang="en-US" sz="70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© 2018 by</a:t>
            </a:r>
            <a:r>
              <a:rPr lang="en-US" sz="70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 Jan Richardson and Ellen Lewis. Published by Scholastic Inc.</a:t>
            </a:r>
            <a:r>
              <a:rPr lang="en-US" sz="700" i="0" baseline="0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Raleway"/>
              </a:rPr>
              <a:t> </a:t>
            </a:r>
            <a:endParaRPr lang="en-US" sz="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23267" cy="4130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  <a:cs typeface="Verdana"/>
              </a:defRPr>
            </a:lvl1pPr>
            <a:lvl2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  <a:cs typeface="Verdana"/>
              </a:defRPr>
            </a:lvl3pPr>
            <a:lvl4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  <a:cs typeface="Verdana"/>
              </a:defRPr>
            </a:lvl4pPr>
            <a:lvl5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87874" y="1600200"/>
            <a:ext cx="4132264" cy="4130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</a:defRPr>
            </a:lvl1pPr>
            <a:lvl2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</a:defRPr>
            </a:lvl2pPr>
            <a:lvl3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</a:defRPr>
            </a:lvl3pPr>
            <a:lvl4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</a:defRPr>
            </a:lvl4pPr>
            <a:lvl5pPr>
              <a:buClr>
                <a:srgbClr val="FF6600"/>
              </a:buClr>
              <a:defRPr sz="2800" b="0" i="0">
                <a:solidFill>
                  <a:srgbClr val="3D4E4E"/>
                </a:solidFill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728" y="455613"/>
            <a:ext cx="8262409" cy="1136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FF6600"/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6239931" y="3273135"/>
            <a:ext cx="527473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r"/>
            <a:r>
              <a:rPr lang="en-US" sz="700" dirty="0">
                <a:solidFill>
                  <a:srgbClr val="B6C6C6"/>
                </a:solidFill>
                <a:cs typeface="Raleway"/>
              </a:rPr>
              <a:t>TM ® &amp; © Scholastic Inc. All rights reserved.</a:t>
            </a:r>
            <a:endParaRPr lang="en-US" sz="700" dirty="0">
              <a:solidFill>
                <a:srgbClr val="B6C6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62938" cy="38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rgbClr val="4F504F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40363"/>
            <a:ext cx="8262937" cy="2905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 i="0" baseline="0">
                <a:solidFill>
                  <a:srgbClr val="3D4E4E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TK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728" y="455613"/>
            <a:ext cx="8262409" cy="1136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FF6600"/>
                </a:solidFill>
                <a:latin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6239931" y="3273135"/>
            <a:ext cx="527473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r"/>
            <a:r>
              <a:rPr lang="en-US" sz="700" dirty="0">
                <a:solidFill>
                  <a:srgbClr val="B6C6C6"/>
                </a:solidFill>
                <a:cs typeface="Raleway"/>
              </a:rPr>
              <a:t>TM ® &amp; © Scholastic Inc. All rights reserved.</a:t>
            </a:r>
            <a:endParaRPr lang="en-US" sz="700" dirty="0">
              <a:solidFill>
                <a:srgbClr val="B6C6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46088" y="455612"/>
            <a:ext cx="8274050" cy="497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4F504F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5560" y="5440363"/>
            <a:ext cx="8274578" cy="2905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 i="0" baseline="0">
                <a:solidFill>
                  <a:srgbClr val="3D4E4E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TK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6239931" y="3273135"/>
            <a:ext cx="527473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r"/>
            <a:r>
              <a:rPr lang="en-US" sz="700" dirty="0">
                <a:solidFill>
                  <a:srgbClr val="B6C6C6"/>
                </a:solidFill>
                <a:cs typeface="Raleway"/>
              </a:rPr>
              <a:t>TM ® &amp; © Scholastic Inc. All rights reserved.</a:t>
            </a:r>
            <a:endParaRPr lang="en-US" sz="700" dirty="0">
              <a:solidFill>
                <a:srgbClr val="B6C6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 rot="5400000">
            <a:off x="6239931" y="3273135"/>
            <a:ext cx="527473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r"/>
            <a:r>
              <a:rPr lang="en-US" sz="700" dirty="0">
                <a:solidFill>
                  <a:srgbClr val="B6C6C6"/>
                </a:solidFill>
                <a:cs typeface="Raleway"/>
              </a:rPr>
              <a:t>TM ® &amp; © Scholastic Inc. All rights reserved.</a:t>
            </a:r>
            <a:endParaRPr lang="en-US" sz="700" dirty="0">
              <a:solidFill>
                <a:srgbClr val="B6C6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25FF-FB8E-44A1-B83C-DAFC693895F1}" type="datetimeFigureOut">
              <a:rPr lang="en-US" smtClean="0"/>
              <a:t>7/13/18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2F5-84BA-465C-B012-E58B4845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37550" y="6373284"/>
            <a:ext cx="666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fld id="{2AC21F06-BF74-0D43-AEAA-D2026A1EED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EDGE PPT Theme B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674" r:id="rId5"/>
    <p:sldLayoutId id="2147483672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2530023"/>
            <a:ext cx="9143999" cy="858775"/>
          </a:xfrm>
        </p:spPr>
        <p:txBody>
          <a:bodyPr/>
          <a:lstStyle/>
          <a:p>
            <a:r>
              <a:rPr lang="en-US" sz="6000" dirty="0"/>
              <a:t>RISE With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3271526"/>
            <a:ext cx="9144001" cy="861579"/>
          </a:xfrm>
        </p:spPr>
        <p:txBody>
          <a:bodyPr/>
          <a:lstStyle/>
          <a:p>
            <a:r>
              <a:rPr lang="en-US" sz="4400"/>
              <a:t>Families Read!</a:t>
            </a:r>
            <a:endParaRPr lang="en-US" sz="4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" y="556684"/>
            <a:ext cx="9143999" cy="944652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u="sng" dirty="0"/>
              <a:t>YOUR SCHOOL’S NAME</a:t>
            </a:r>
          </a:p>
        </p:txBody>
      </p:sp>
    </p:spTree>
    <p:extLst>
      <p:ext uri="{BB962C8B-B14F-4D97-AF65-F5344CB8AC3E}">
        <p14:creationId xmlns:p14="http://schemas.microsoft.com/office/powerpoint/2010/main" val="20464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453576"/>
            <a:ext cx="9143999" cy="1351642"/>
          </a:xfrm>
        </p:spPr>
        <p:txBody>
          <a:bodyPr/>
          <a:lstStyle/>
          <a:p>
            <a:r>
              <a:rPr lang="en-US" sz="4400" dirty="0"/>
              <a:t>It’s time to go to </a:t>
            </a:r>
            <a:br>
              <a:rPr lang="en-US" sz="4400" dirty="0"/>
            </a:br>
            <a:r>
              <a:rPr lang="en-US" sz="4400" dirty="0"/>
              <a:t>your next station!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15472"/>
            <a:ext cx="9144001" cy="947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Then return for </a:t>
            </a:r>
            <a:br>
              <a:rPr lang="en-US" dirty="0"/>
            </a:br>
            <a:r>
              <a:rPr lang="en-US" dirty="0"/>
              <a:t>refreshments and a free book!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-1" y="2182511"/>
            <a:ext cx="9144001" cy="1854274"/>
          </a:xfrm>
          <a:prstGeom prst="rect">
            <a:avLst/>
          </a:prstGeom>
        </p:spPr>
        <p:txBody>
          <a:bodyPr vert="horz"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 baseline="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i="0" dirty="0"/>
              <a:t>Kindergarten to Room ___    </a:t>
            </a:r>
          </a:p>
          <a:p>
            <a:pPr>
              <a:lnSpc>
                <a:spcPct val="130000"/>
              </a:lnSpc>
            </a:pPr>
            <a:r>
              <a:rPr lang="en-US" i="0" dirty="0"/>
              <a:t>First Grade to Room ___</a:t>
            </a:r>
          </a:p>
          <a:p>
            <a:pPr>
              <a:lnSpc>
                <a:spcPct val="130000"/>
              </a:lnSpc>
            </a:pPr>
            <a:r>
              <a:rPr lang="en-US" i="0" dirty="0"/>
              <a:t>Second Grade to Room ___</a:t>
            </a:r>
          </a:p>
        </p:txBody>
      </p:sp>
    </p:spTree>
    <p:extLst>
      <p:ext uri="{BB962C8B-B14F-4D97-AF65-F5344CB8AC3E}">
        <p14:creationId xmlns:p14="http://schemas.microsoft.com/office/powerpoint/2010/main" val="3231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B933"/>
            </a:gs>
            <a:gs pos="0">
              <a:srgbClr val="FFC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your child’s first reading teacher.</a:t>
            </a:r>
          </a:p>
          <a:p>
            <a:r>
              <a:rPr lang="en-US" dirty="0"/>
              <a:t>You can make a difference in his or her reading life.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research tells </a:t>
            </a:r>
            <a:r>
              <a:rPr lang="en-US" dirty="0" smtClean="0"/>
              <a:t>us about </a:t>
            </a:r>
            <a:r>
              <a:rPr lang="en-US" dirty="0"/>
              <a:t>reading at home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270249"/>
            <a:ext cx="6423179" cy="2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86% </a:t>
            </a:r>
            <a:r>
              <a:rPr lang="en-US" dirty="0"/>
              <a:t>of kids ages </a:t>
            </a:r>
            <a:r>
              <a:rPr lang="en-US" dirty="0" smtClean="0"/>
              <a:t>six to 17 </a:t>
            </a:r>
            <a:r>
              <a:rPr lang="en-US" dirty="0"/>
              <a:t>agree that </a:t>
            </a:r>
            <a:br>
              <a:rPr lang="en-US" dirty="0"/>
            </a:br>
            <a:r>
              <a:rPr lang="en-US" dirty="0"/>
              <a:t>reading is important and enjoy it.</a:t>
            </a:r>
          </a:p>
          <a:p>
            <a:r>
              <a:rPr lang="en-US" b="1" dirty="0"/>
              <a:t>87% </a:t>
            </a:r>
            <a:r>
              <a:rPr lang="en-US" dirty="0"/>
              <a:t>of kids ages </a:t>
            </a:r>
            <a:r>
              <a:rPr lang="en-US" dirty="0" smtClean="0"/>
              <a:t>six to 11 </a:t>
            </a:r>
            <a:r>
              <a:rPr lang="en-US" dirty="0"/>
              <a:t>enjoy </a:t>
            </a:r>
            <a:br>
              <a:rPr lang="en-US" dirty="0"/>
            </a:br>
            <a:r>
              <a:rPr lang="en-US" dirty="0"/>
              <a:t>read-aloud time with their parents.</a:t>
            </a:r>
          </a:p>
          <a:p>
            <a:r>
              <a:rPr lang="en-US" b="1" dirty="0"/>
              <a:t>72% </a:t>
            </a:r>
            <a:r>
              <a:rPr lang="en-US" dirty="0"/>
              <a:t>enjoy it because it’s </a:t>
            </a:r>
            <a:br>
              <a:rPr lang="en-US" dirty="0"/>
            </a:br>
            <a:r>
              <a:rPr lang="en-US" dirty="0"/>
              <a:t>a special time together.</a:t>
            </a:r>
          </a:p>
          <a:p>
            <a:r>
              <a:rPr lang="en-US" b="1" dirty="0"/>
              <a:t>66% </a:t>
            </a:r>
            <a:r>
              <a:rPr lang="en-US" dirty="0"/>
              <a:t>enjoy it </a:t>
            </a:r>
            <a:br>
              <a:rPr lang="en-US" dirty="0"/>
            </a:br>
            <a:r>
              <a:rPr lang="en-US" dirty="0"/>
              <a:t>because it’s fun.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According to Scholastic’s </a:t>
            </a:r>
            <a:br>
              <a:rPr lang="en-US" dirty="0"/>
            </a:br>
            <a:r>
              <a:rPr lang="en-US" i="1" dirty="0"/>
              <a:t>Kids &amp; Family Reading </a:t>
            </a:r>
            <a:r>
              <a:rPr lang="en-US" i="1" dirty="0" smtClean="0"/>
              <a:t>Report</a:t>
            </a:r>
            <a:r>
              <a:rPr lang="en-US" dirty="0"/>
              <a:t>:</a:t>
            </a:r>
          </a:p>
        </p:txBody>
      </p:sp>
      <p:pic>
        <p:nvPicPr>
          <p:cNvPr id="6" name="Picture 5" descr="default_og_i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3623116"/>
            <a:ext cx="3060700" cy="2250634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52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36FCC0-9FBA-4BCF-875B-08687B1C6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ea typeface="Verdana"/>
              </a:rPr>
              <a:t>What research tells us about independent reading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7C25BC-3B9A-4BCA-AC62-E7785EE57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C21F06-BF74-0D43-AEAA-D2026A1EEDB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9CBF7454-4667-43C4-8F63-44BFF3F5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6" y="1452022"/>
            <a:ext cx="6526367" cy="46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with or to your child every day.</a:t>
            </a:r>
          </a:p>
          <a:p>
            <a:r>
              <a:rPr lang="en-US" dirty="0"/>
              <a:t>Encourage your child to read independently as well, in a quiet place.</a:t>
            </a:r>
          </a:p>
          <a:p>
            <a:r>
              <a:rPr lang="en-US" dirty="0"/>
              <a:t>Make sure your child goes to bed at a regular </a:t>
            </a:r>
            <a:r>
              <a:rPr lang="en-US" dirty="0" smtClean="0"/>
              <a:t>time—early</a:t>
            </a:r>
            <a:r>
              <a:rPr lang="en-US" dirty="0"/>
              <a:t>. </a:t>
            </a:r>
          </a:p>
          <a:p>
            <a:r>
              <a:rPr lang="en-US" dirty="0"/>
              <a:t>Make sure your child is reading easy or familiar books.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Tips for 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134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 side by side with the book visible </a:t>
            </a:r>
            <a:br>
              <a:rPr lang="en-US" dirty="0"/>
            </a:br>
            <a:r>
              <a:rPr lang="en-US" dirty="0"/>
              <a:t>to both of you.</a:t>
            </a:r>
          </a:p>
          <a:p>
            <a:r>
              <a:rPr lang="en-US" dirty="0"/>
              <a:t>If your child comes to a tricky word…</a:t>
            </a:r>
          </a:p>
          <a:p>
            <a:pPr lvl="1"/>
            <a:r>
              <a:rPr lang="en-US" dirty="0"/>
              <a:t>Pause </a:t>
            </a:r>
          </a:p>
          <a:p>
            <a:pPr lvl="1"/>
            <a:r>
              <a:rPr lang="en-US" dirty="0"/>
              <a:t>Prompt (Think about the story. Check </a:t>
            </a:r>
            <a:br>
              <a:rPr lang="en-US" dirty="0"/>
            </a:br>
            <a:r>
              <a:rPr lang="en-US" dirty="0"/>
              <a:t>the picture. Sound the first letters.)</a:t>
            </a:r>
          </a:p>
          <a:p>
            <a:pPr lvl="1"/>
            <a:r>
              <a:rPr lang="en-US" dirty="0"/>
              <a:t>Praise</a:t>
            </a:r>
          </a:p>
          <a:p>
            <a:r>
              <a:rPr lang="en-US" dirty="0"/>
              <a:t>Talk about the book when you’re finished.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you read </a:t>
            </a:r>
            <a:br>
              <a:rPr lang="en-US" dirty="0"/>
            </a:br>
            <a:r>
              <a:rPr lang="en-US" dirty="0"/>
              <a:t>with your child…</a:t>
            </a:r>
          </a:p>
        </p:txBody>
      </p:sp>
    </p:spTree>
    <p:extLst>
      <p:ext uri="{BB962C8B-B14F-4D97-AF65-F5344CB8AC3E}">
        <p14:creationId xmlns:p14="http://schemas.microsoft.com/office/powerpoint/2010/main" val="31711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Tonight in Kindergarten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AA5AFB-6F01-4A35-AF0C-A20D98F36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1752601"/>
            <a:ext cx="4826000" cy="32757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067051" cy="4131733"/>
          </a:xfrm>
        </p:spPr>
        <p:txBody>
          <a:bodyPr>
            <a:normAutofit/>
          </a:bodyPr>
          <a:lstStyle/>
          <a:p>
            <a:r>
              <a:rPr lang="en-US" sz="2400" dirty="0"/>
              <a:t>You will watch a teacher do the Story Retelling Rope procedure.</a:t>
            </a:r>
          </a:p>
          <a:p>
            <a:r>
              <a:rPr lang="en-US" sz="2400" dirty="0"/>
              <a:t>You will do the Story Retelling Rope procedure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26755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95587" cy="3615871"/>
          </a:xfrm>
        </p:spPr>
        <p:txBody>
          <a:bodyPr>
            <a:normAutofit/>
          </a:bodyPr>
          <a:lstStyle/>
          <a:p>
            <a:r>
              <a:rPr lang="en-US" sz="2400" dirty="0"/>
              <a:t>You will watch a teacher do the Five-Finger </a:t>
            </a:r>
            <a:r>
              <a:rPr lang="en-US" sz="2400" dirty="0" smtClean="0"/>
              <a:t>Retell </a:t>
            </a:r>
            <a:r>
              <a:rPr lang="en-US" sz="2400" dirty="0"/>
              <a:t>procedure.</a:t>
            </a:r>
          </a:p>
          <a:p>
            <a:r>
              <a:rPr lang="en-US" sz="2400" dirty="0"/>
              <a:t>You will do the Five-Finger </a:t>
            </a:r>
            <a:r>
              <a:rPr lang="en-US" sz="2400" dirty="0" smtClean="0"/>
              <a:t>Retell procedure </a:t>
            </a:r>
            <a:r>
              <a:rPr lang="en-US" sz="2400" dirty="0"/>
              <a:t>with </a:t>
            </a:r>
            <a:br>
              <a:rPr lang="en-US" sz="2400" dirty="0"/>
            </a:br>
            <a:r>
              <a:rPr lang="en-US" sz="2400" dirty="0"/>
              <a:t>your child.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Tonight in First Grade</a:t>
            </a:r>
          </a:p>
        </p:txBody>
      </p:sp>
      <p:pic>
        <p:nvPicPr>
          <p:cNvPr id="4" name="Picture 3" descr="Screen Shot 2018-06-25 at 4.4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87" y="1658359"/>
            <a:ext cx="3023488" cy="4274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5145" y="5633357"/>
            <a:ext cx="273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Verdana"/>
                <a:cs typeface="Verdana"/>
              </a:rPr>
              <a:t>Take-Home Card</a:t>
            </a:r>
            <a:endParaRPr lang="en-US" sz="1400" i="1" dirty="0">
              <a:solidFill>
                <a:srgbClr val="5168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93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640945" cy="4131733"/>
          </a:xfrm>
        </p:spPr>
        <p:txBody>
          <a:bodyPr>
            <a:normAutofit/>
          </a:bodyPr>
          <a:lstStyle/>
          <a:p>
            <a:r>
              <a:rPr lang="en-US" sz="2400" dirty="0"/>
              <a:t>You will watch a teacher do the Somebody-Wanted-But-So (SWBS) procedure.</a:t>
            </a:r>
          </a:p>
          <a:p>
            <a:r>
              <a:rPr lang="en-US" sz="2400" dirty="0"/>
              <a:t>You will do the SWBS procedure with your child.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Tonight in Second Grade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6" y="1658359"/>
            <a:ext cx="2974630" cy="4274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5145" y="5633357"/>
            <a:ext cx="273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Verdana"/>
                <a:cs typeface="Verdana"/>
              </a:rPr>
              <a:t>Take-Home Card</a:t>
            </a:r>
            <a:endParaRPr lang="en-US" sz="1400" i="1" dirty="0">
              <a:solidFill>
                <a:srgbClr val="5168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5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PL_slide_template">
  <a:themeElements>
    <a:clrScheme name="Custom 10">
      <a:dk1>
        <a:srgbClr val="516868"/>
      </a:dk1>
      <a:lt1>
        <a:srgbClr val="FFFFFE"/>
      </a:lt1>
      <a:dk2>
        <a:srgbClr val="686868"/>
      </a:dk2>
      <a:lt2>
        <a:srgbClr val="FFFFFE"/>
      </a:lt2>
      <a:accent1>
        <a:srgbClr val="EC1D25"/>
      </a:accent1>
      <a:accent2>
        <a:srgbClr val="E37987"/>
      </a:accent2>
      <a:accent3>
        <a:srgbClr val="EC1D25"/>
      </a:accent3>
      <a:accent4>
        <a:srgbClr val="EC1D25"/>
      </a:accent4>
      <a:accent5>
        <a:srgbClr val="EC1D25"/>
      </a:accent5>
      <a:accent6>
        <a:srgbClr val="EC1D25"/>
      </a:accent6>
      <a:hlink>
        <a:srgbClr val="EC1D25"/>
      </a:hlink>
      <a:folHlink>
        <a:srgbClr val="EC1D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i="0" dirty="0" smtClean="0">
            <a:solidFill>
              <a:srgbClr val="516868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PL_slide_template.potx</Template>
  <TotalTime>4468</TotalTime>
  <Words>398</Words>
  <Application>Microsoft Macintosh PowerPoint</Application>
  <PresentationFormat>On-screen Show (4:3)</PresentationFormat>
  <Paragraphs>57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PL_slide_template</vt:lpstr>
      <vt:lpstr>RISE With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 to go to  your next station!</vt:lpstr>
    </vt:vector>
  </TitlesOfParts>
  <Company>Scholastic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SCHOLASTIC EDUCATION</dc:title>
  <dc:creator>Worrell, Greg</dc:creator>
  <cp:lastModifiedBy>Molly Bradley</cp:lastModifiedBy>
  <cp:revision>306</cp:revision>
  <cp:lastPrinted>2018-06-12T19:26:38Z</cp:lastPrinted>
  <dcterms:created xsi:type="dcterms:W3CDTF">2016-07-14T20:26:55Z</dcterms:created>
  <dcterms:modified xsi:type="dcterms:W3CDTF">2018-07-13T15:41:57Z</dcterms:modified>
</cp:coreProperties>
</file>